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57" r:id="rId4"/>
    <p:sldId id="258" r:id="rId5"/>
    <p:sldId id="259" r:id="rId6"/>
    <p:sldId id="260" r:id="rId7"/>
    <p:sldId id="263" r:id="rId8"/>
    <p:sldId id="270" r:id="rId9"/>
    <p:sldId id="264" r:id="rId10"/>
    <p:sldId id="265" r:id="rId11"/>
    <p:sldId id="267" r:id="rId12"/>
    <p:sldId id="271" r:id="rId13"/>
    <p:sldId id="272"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148B5E-C4CF-45F3-969B-DF89CA4926C4}" v="394" dt="2023-08-18T17:39:17.8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227" autoAdjust="0"/>
  </p:normalViewPr>
  <p:slideViewPr>
    <p:cSldViewPr snapToGrid="0">
      <p:cViewPr varScale="1">
        <p:scale>
          <a:sx n="94" d="100"/>
          <a:sy n="94" d="100"/>
        </p:scale>
        <p:origin x="11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6185B-8AD5-45F1-A87F-9EAD8C591486}" type="datetimeFigureOut">
              <a:rPr lang="en-US" smtClean="0"/>
              <a:t>8/19/2023</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0F285-10EA-4DC5-87E2-E50E7191937C}" type="slidenum">
              <a:rPr lang="en-US" smtClean="0"/>
              <a:t>‹nr.›</a:t>
            </a:fld>
            <a:endParaRPr lang="en-US"/>
          </a:p>
        </p:txBody>
      </p:sp>
    </p:spTree>
    <p:extLst>
      <p:ext uri="{BB962C8B-B14F-4D97-AF65-F5344CB8AC3E}">
        <p14:creationId xmlns:p14="http://schemas.microsoft.com/office/powerpoint/2010/main" val="219643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1</a:t>
            </a:fld>
            <a:endParaRPr lang="en-US"/>
          </a:p>
        </p:txBody>
      </p:sp>
    </p:spTree>
    <p:extLst>
      <p:ext uri="{BB962C8B-B14F-4D97-AF65-F5344CB8AC3E}">
        <p14:creationId xmlns:p14="http://schemas.microsoft.com/office/powerpoint/2010/main" val="3838920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This is similar to the results of Leela in Vienna</a:t>
            </a:r>
          </a:p>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10</a:t>
            </a:fld>
            <a:endParaRPr lang="en-US"/>
          </a:p>
        </p:txBody>
      </p:sp>
    </p:spTree>
    <p:extLst>
      <p:ext uri="{BB962C8B-B14F-4D97-AF65-F5344CB8AC3E}">
        <p14:creationId xmlns:p14="http://schemas.microsoft.com/office/powerpoint/2010/main" val="538000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Albert Silver posted a video on this game</a:t>
            </a:r>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11</a:t>
            </a:fld>
            <a:endParaRPr lang="en-US"/>
          </a:p>
        </p:txBody>
      </p:sp>
    </p:spTree>
    <p:extLst>
      <p:ext uri="{BB962C8B-B14F-4D97-AF65-F5344CB8AC3E}">
        <p14:creationId xmlns:p14="http://schemas.microsoft.com/office/powerpoint/2010/main" val="813868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Wins for major part due to operator errors</a:t>
            </a:r>
          </a:p>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12</a:t>
            </a:fld>
            <a:endParaRPr lang="en-US"/>
          </a:p>
        </p:txBody>
      </p:sp>
    </p:spTree>
    <p:extLst>
      <p:ext uri="{BB962C8B-B14F-4D97-AF65-F5344CB8AC3E}">
        <p14:creationId xmlns:p14="http://schemas.microsoft.com/office/powerpoint/2010/main" val="1429902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This is similar to the results of Leela in Vienna</a:t>
            </a:r>
          </a:p>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13</a:t>
            </a:fld>
            <a:endParaRPr lang="en-US"/>
          </a:p>
        </p:txBody>
      </p:sp>
    </p:spTree>
    <p:extLst>
      <p:ext uri="{BB962C8B-B14F-4D97-AF65-F5344CB8AC3E}">
        <p14:creationId xmlns:p14="http://schemas.microsoft.com/office/powerpoint/2010/main" val="1718517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Jonny played 36 draws without any excitement by playing main lines</a:t>
            </a:r>
          </a:p>
          <a:p>
            <a:endParaRPr lang="en-US" dirty="0"/>
          </a:p>
          <a:p>
            <a:r>
              <a:rPr lang="en-US" dirty="0"/>
              <a:t>Playing well-analyzed sidelines with little theory (e.g. 1.b3 as played by </a:t>
            </a:r>
            <a:r>
              <a:rPr lang="en-US" dirty="0" err="1"/>
              <a:t>Stoofvlees</a:t>
            </a:r>
            <a:r>
              <a:rPr lang="en-US" dirty="0"/>
              <a:t>) is</a:t>
            </a:r>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14</a:t>
            </a:fld>
            <a:endParaRPr lang="en-US"/>
          </a:p>
        </p:txBody>
      </p:sp>
    </p:spTree>
    <p:extLst>
      <p:ext uri="{BB962C8B-B14F-4D97-AF65-F5344CB8AC3E}">
        <p14:creationId xmlns:p14="http://schemas.microsoft.com/office/powerpoint/2010/main" val="1593930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fontAlgn="base"/>
            <a:r>
              <a:rPr lang="en-US" b="0" i="0" dirty="0">
                <a:solidFill>
                  <a:srgbClr val="333333"/>
                </a:solidFill>
                <a:effectLst/>
                <a:latin typeface="Helvetica Neue"/>
              </a:rPr>
              <a:t>The ICGA Journal provides an international forum for computer games researchers presenting new results on ongoing work. The editors invite contributors to submit papers on all aspects of research related to computers and games. Relevant topics include, but are not limited to:</a:t>
            </a:r>
          </a:p>
          <a:p>
            <a:pPr algn="l" fontAlgn="base">
              <a:buFont typeface="+mj-lt"/>
              <a:buAutoNum type="arabicPeriod"/>
            </a:pPr>
            <a:r>
              <a:rPr lang="en-US" b="0" i="0" dirty="0">
                <a:solidFill>
                  <a:srgbClr val="333333"/>
                </a:solidFill>
                <a:effectLst/>
                <a:latin typeface="Helvetica Neue"/>
              </a:rPr>
              <a:t>the current state of game-playing programs for board games, card games, and puzzles,</a:t>
            </a:r>
          </a:p>
          <a:p>
            <a:pPr algn="l" fontAlgn="base">
              <a:buFont typeface="+mj-lt"/>
              <a:buAutoNum type="arabicPeriod"/>
            </a:pPr>
            <a:r>
              <a:rPr lang="en-US" b="0" i="0" dirty="0">
                <a:solidFill>
                  <a:srgbClr val="333333"/>
                </a:solidFill>
                <a:effectLst/>
                <a:latin typeface="Helvetica Neue"/>
              </a:rPr>
              <a:t>the current state of virtual, casual, and video games,</a:t>
            </a:r>
          </a:p>
          <a:p>
            <a:pPr algn="l" fontAlgn="base">
              <a:buFont typeface="+mj-lt"/>
              <a:buAutoNum type="arabicPeriod"/>
            </a:pPr>
            <a:r>
              <a:rPr lang="en-US" b="0" i="0" dirty="0">
                <a:solidFill>
                  <a:srgbClr val="333333"/>
                </a:solidFill>
                <a:effectLst/>
                <a:latin typeface="Helvetica Neue"/>
              </a:rPr>
              <a:t>new theoretical developments in game-related research,</a:t>
            </a:r>
          </a:p>
          <a:p>
            <a:pPr algn="l" fontAlgn="base">
              <a:buFont typeface="+mj-lt"/>
              <a:buAutoNum type="arabicPeriod"/>
            </a:pPr>
            <a:r>
              <a:rPr lang="en-US" b="0" i="0" dirty="0">
                <a:solidFill>
                  <a:srgbClr val="333333"/>
                </a:solidFill>
                <a:effectLst/>
                <a:latin typeface="Helvetica Neue"/>
              </a:rPr>
              <a:t>theoretical and practical work on the design of games and puzzles, and</a:t>
            </a:r>
          </a:p>
          <a:p>
            <a:pPr algn="l" fontAlgn="base">
              <a:buFont typeface="+mj-lt"/>
              <a:buAutoNum type="arabicPeriod"/>
            </a:pPr>
            <a:r>
              <a:rPr lang="en-US" b="0" i="0" dirty="0">
                <a:solidFill>
                  <a:srgbClr val="333333"/>
                </a:solidFill>
                <a:effectLst/>
                <a:latin typeface="Helvetica Neue"/>
              </a:rPr>
              <a:t>general scientific contributions produced by the study of games.</a:t>
            </a:r>
          </a:p>
          <a:p>
            <a:pPr algn="l" fontAlgn="base"/>
            <a:r>
              <a:rPr lang="en-US" b="0" i="0" dirty="0">
                <a:solidFill>
                  <a:srgbClr val="333333"/>
                </a:solidFill>
                <a:effectLst/>
                <a:latin typeface="Helvetica Neue"/>
              </a:rPr>
              <a:t>Also welcome is research on topics such as:</a:t>
            </a:r>
          </a:p>
          <a:p>
            <a:pPr algn="l" fontAlgn="base">
              <a:buFont typeface="+mj-lt"/>
              <a:buAutoNum type="arabicPeriod"/>
            </a:pPr>
            <a:r>
              <a:rPr lang="en-US" b="0" i="0" dirty="0">
                <a:solidFill>
                  <a:srgbClr val="333333"/>
                </a:solidFill>
                <a:effectLst/>
                <a:latin typeface="Helvetica Neue"/>
              </a:rPr>
              <a:t>social aspects of computer games,</a:t>
            </a:r>
          </a:p>
          <a:p>
            <a:pPr algn="l" fontAlgn="base">
              <a:buFont typeface="+mj-lt"/>
              <a:buAutoNum type="arabicPeriod"/>
            </a:pPr>
            <a:r>
              <a:rPr lang="en-US" b="0" i="0" dirty="0">
                <a:solidFill>
                  <a:srgbClr val="333333"/>
                </a:solidFill>
                <a:effectLst/>
                <a:latin typeface="Helvetica Neue"/>
              </a:rPr>
              <a:t>cognitive research of how humans play games,</a:t>
            </a:r>
          </a:p>
          <a:p>
            <a:pPr algn="l" fontAlgn="base">
              <a:buFont typeface="+mj-lt"/>
              <a:buAutoNum type="arabicPeriod"/>
            </a:pPr>
            <a:r>
              <a:rPr lang="en-US" b="0" i="0" dirty="0">
                <a:solidFill>
                  <a:srgbClr val="333333"/>
                </a:solidFill>
                <a:effectLst/>
                <a:latin typeface="Helvetica Neue"/>
              </a:rPr>
              <a:t>capture and analysis of game data, and</a:t>
            </a:r>
          </a:p>
          <a:p>
            <a:pPr algn="l" fontAlgn="base">
              <a:buFont typeface="+mj-lt"/>
              <a:buAutoNum type="arabicPeriod"/>
            </a:pPr>
            <a:r>
              <a:rPr lang="en-US" b="0" i="0" dirty="0">
                <a:solidFill>
                  <a:srgbClr val="333333"/>
                </a:solidFill>
                <a:effectLst/>
                <a:latin typeface="Helvetica Neue"/>
              </a:rPr>
              <a:t>issues related to networked games are invited to submit their contributions.</a:t>
            </a:r>
          </a:p>
          <a:p>
            <a:endParaRPr lang="en-US" dirty="0"/>
          </a:p>
          <a:p>
            <a:r>
              <a:rPr lang="en-US" b="0" i="0" dirty="0">
                <a:solidFill>
                  <a:srgbClr val="333333"/>
                </a:solidFill>
                <a:effectLst/>
                <a:latin typeface="Helvetica Neue"/>
              </a:rPr>
              <a:t>ACG is an internationally renowned conference that publishes computer-based studies of games. Its history goes back to the inaugural event held in Edinburgh in 1975, making this the longest ongoing game AI conference. </a:t>
            </a:r>
          </a:p>
          <a:p>
            <a:endParaRPr lang="en-US" dirty="0"/>
          </a:p>
          <a:p>
            <a:r>
              <a:rPr lang="en-US" b="0" i="0" dirty="0">
                <a:solidFill>
                  <a:srgbClr val="000000"/>
                </a:solidFill>
                <a:effectLst/>
                <a:latin typeface="Helvetica Neue"/>
              </a:rPr>
              <a:t>Computer and Games features cutting edge artificial intelligence technology as applied to computer games.</a:t>
            </a:r>
          </a:p>
          <a:p>
            <a:endParaRPr lang="en-US" b="0" i="0" dirty="0">
              <a:solidFill>
                <a:srgbClr val="000000"/>
              </a:solidFill>
              <a:effectLst/>
              <a:latin typeface="Helvetica Neue"/>
            </a:endParaRPr>
          </a:p>
          <a:p>
            <a:pPr algn="l" fontAlgn="base"/>
            <a:r>
              <a:rPr lang="en-US" b="0" i="0" dirty="0">
                <a:solidFill>
                  <a:srgbClr val="333333"/>
                </a:solidFill>
                <a:effectLst/>
                <a:latin typeface="Helvetica Neue"/>
              </a:rPr>
              <a:t>“Computer Olympiad, aiming at the competition of games, provides a stage of technical communication for those who are interested in artificial intelligence of computer games.”</a:t>
            </a:r>
          </a:p>
          <a:p>
            <a:pPr algn="l" fontAlgn="base"/>
            <a:r>
              <a:rPr lang="en-US" b="0" i="0" dirty="0">
                <a:solidFill>
                  <a:srgbClr val="333333"/>
                </a:solidFill>
                <a:effectLst/>
                <a:latin typeface="Helvetica Neue"/>
              </a:rPr>
              <a:t>“To promote the research, development, application, and communication of game-playing programs and the related realms.”</a:t>
            </a:r>
          </a:p>
          <a:p>
            <a:r>
              <a:rPr lang="en-US" b="0" i="0" dirty="0">
                <a:solidFill>
                  <a:srgbClr val="333333"/>
                </a:solidFill>
                <a:effectLst/>
                <a:latin typeface="Helvetica Neue"/>
              </a:rPr>
              <a:t>Amazons, </a:t>
            </a:r>
            <a:r>
              <a:rPr lang="en-US" b="1" i="0" dirty="0">
                <a:solidFill>
                  <a:srgbClr val="333333"/>
                </a:solidFill>
                <a:effectLst/>
                <a:latin typeface="Helvetica Neue"/>
              </a:rPr>
              <a:t>Breakthrough</a:t>
            </a:r>
            <a:r>
              <a:rPr lang="en-US" b="0" i="0" dirty="0">
                <a:solidFill>
                  <a:srgbClr val="333333"/>
                </a:solidFill>
                <a:effectLst/>
                <a:latin typeface="Helvetica Neue"/>
              </a:rPr>
              <a:t>, </a:t>
            </a:r>
            <a:r>
              <a:rPr lang="en-US" b="1" i="0" dirty="0">
                <a:solidFill>
                  <a:srgbClr val="333333"/>
                </a:solidFill>
                <a:effectLst/>
                <a:latin typeface="Helvetica Neue"/>
              </a:rPr>
              <a:t>Chinese Dark Chess</a:t>
            </a:r>
            <a:r>
              <a:rPr lang="en-US" b="0" i="0" dirty="0">
                <a:solidFill>
                  <a:srgbClr val="333333"/>
                </a:solidFill>
                <a:effectLst/>
                <a:latin typeface="Helvetica Neue"/>
              </a:rPr>
              <a:t>, </a:t>
            </a:r>
            <a:r>
              <a:rPr lang="en-US" b="1" i="0" dirty="0">
                <a:solidFill>
                  <a:srgbClr val="333333"/>
                </a:solidFill>
                <a:effectLst/>
                <a:latin typeface="Helvetica Neue"/>
              </a:rPr>
              <a:t>Honeymoon Bridge</a:t>
            </a:r>
            <a:r>
              <a:rPr lang="en-US" b="0" i="0" dirty="0">
                <a:solidFill>
                  <a:srgbClr val="333333"/>
                </a:solidFill>
                <a:effectLst/>
                <a:latin typeface="Helvetica Neue"/>
              </a:rPr>
              <a:t>, </a:t>
            </a:r>
            <a:r>
              <a:rPr lang="en-US" b="1" i="0" dirty="0">
                <a:solidFill>
                  <a:srgbClr val="333333"/>
                </a:solidFill>
                <a:effectLst/>
                <a:latin typeface="Helvetica Neue"/>
              </a:rPr>
              <a:t>Chinese Checkers</a:t>
            </a:r>
            <a:r>
              <a:rPr lang="en-US" b="0" i="0" dirty="0">
                <a:solidFill>
                  <a:srgbClr val="333333"/>
                </a:solidFill>
                <a:effectLst/>
                <a:latin typeface="Helvetica Neue"/>
              </a:rPr>
              <a:t>, </a:t>
            </a:r>
            <a:r>
              <a:rPr lang="en-US" b="1" i="0" dirty="0">
                <a:solidFill>
                  <a:srgbClr val="333333"/>
                </a:solidFill>
                <a:effectLst/>
                <a:latin typeface="Helvetica Neue"/>
              </a:rPr>
              <a:t>Clobber</a:t>
            </a:r>
            <a:r>
              <a:rPr lang="en-US" b="0" i="0" dirty="0">
                <a:solidFill>
                  <a:srgbClr val="333333"/>
                </a:solidFill>
                <a:effectLst/>
                <a:latin typeface="Helvetica Neue"/>
              </a:rPr>
              <a:t>, </a:t>
            </a:r>
            <a:r>
              <a:rPr lang="en-US" b="1" i="0" dirty="0">
                <a:solidFill>
                  <a:srgbClr val="333333"/>
                </a:solidFill>
                <a:effectLst/>
                <a:latin typeface="Helvetica Neue"/>
              </a:rPr>
              <a:t>Connect6</a:t>
            </a:r>
            <a:r>
              <a:rPr lang="en-US" b="0" i="0" dirty="0">
                <a:solidFill>
                  <a:srgbClr val="333333"/>
                </a:solidFill>
                <a:effectLst/>
                <a:latin typeface="Helvetica Neue"/>
              </a:rPr>
              <a:t>, </a:t>
            </a:r>
            <a:r>
              <a:rPr lang="en-US" b="1" i="0" dirty="0">
                <a:solidFill>
                  <a:srgbClr val="333333"/>
                </a:solidFill>
                <a:effectLst/>
                <a:latin typeface="Helvetica Neue"/>
              </a:rPr>
              <a:t>Dots and Boxes</a:t>
            </a:r>
            <a:r>
              <a:rPr lang="en-US" b="0" i="0" dirty="0">
                <a:solidFill>
                  <a:srgbClr val="333333"/>
                </a:solidFill>
                <a:effectLst/>
                <a:latin typeface="Helvetica Neue"/>
              </a:rPr>
              <a:t>, </a:t>
            </a:r>
            <a:r>
              <a:rPr lang="en-US" b="1" i="0" dirty="0" err="1">
                <a:solidFill>
                  <a:srgbClr val="333333"/>
                </a:solidFill>
                <a:effectLst/>
                <a:latin typeface="Helvetica Neue"/>
              </a:rPr>
              <a:t>EinStein</a:t>
            </a:r>
            <a:r>
              <a:rPr lang="en-US" b="1" i="0" dirty="0">
                <a:solidFill>
                  <a:srgbClr val="333333"/>
                </a:solidFill>
                <a:effectLst/>
                <a:latin typeface="Helvetica Neue"/>
              </a:rPr>
              <a:t> </a:t>
            </a:r>
            <a:r>
              <a:rPr lang="en-US" b="1" i="0" dirty="0" err="1">
                <a:solidFill>
                  <a:srgbClr val="333333"/>
                </a:solidFill>
                <a:effectLst/>
                <a:latin typeface="Helvetica Neue"/>
              </a:rPr>
              <a:t>Würfelt</a:t>
            </a:r>
            <a:r>
              <a:rPr lang="en-US" b="1" i="0" dirty="0">
                <a:solidFill>
                  <a:srgbClr val="333333"/>
                </a:solidFill>
                <a:effectLst/>
                <a:latin typeface="Helvetica Neue"/>
              </a:rPr>
              <a:t> </a:t>
            </a:r>
            <a:r>
              <a:rPr lang="en-US" b="1" i="0" dirty="0" err="1">
                <a:solidFill>
                  <a:srgbClr val="333333"/>
                </a:solidFill>
                <a:effectLst/>
                <a:latin typeface="Helvetica Neue"/>
              </a:rPr>
              <a:t>Nicht</a:t>
            </a:r>
            <a:r>
              <a:rPr lang="en-US" b="0" i="0" dirty="0">
                <a:solidFill>
                  <a:srgbClr val="333333"/>
                </a:solidFill>
                <a:effectLst/>
                <a:latin typeface="Helvetica Neue"/>
              </a:rPr>
              <a:t>, </a:t>
            </a:r>
            <a:r>
              <a:rPr lang="en-US" b="1" i="0" dirty="0">
                <a:solidFill>
                  <a:srgbClr val="333333"/>
                </a:solidFill>
                <a:effectLst/>
                <a:latin typeface="Helvetica Neue"/>
              </a:rPr>
              <a:t>International Draughts</a:t>
            </a:r>
            <a:r>
              <a:rPr lang="en-US" b="0" i="0" dirty="0">
                <a:solidFill>
                  <a:srgbClr val="333333"/>
                </a:solidFill>
                <a:effectLst/>
                <a:latin typeface="Helvetica Neue"/>
              </a:rPr>
              <a:t>, </a:t>
            </a:r>
            <a:r>
              <a:rPr lang="en-US" b="1" i="0" dirty="0">
                <a:solidFill>
                  <a:srgbClr val="333333"/>
                </a:solidFill>
                <a:effectLst/>
                <a:latin typeface="Helvetica Neue"/>
              </a:rPr>
              <a:t>Go (9×9)</a:t>
            </a:r>
            <a:r>
              <a:rPr lang="en-US" b="0" i="0" dirty="0">
                <a:solidFill>
                  <a:srgbClr val="333333"/>
                </a:solidFill>
                <a:effectLst/>
                <a:latin typeface="Helvetica Neue"/>
              </a:rPr>
              <a:t>, </a:t>
            </a:r>
            <a:r>
              <a:rPr lang="en-US" b="1" i="0" dirty="0" err="1">
                <a:solidFill>
                  <a:srgbClr val="333333"/>
                </a:solidFill>
                <a:effectLst/>
                <a:latin typeface="Helvetica Neue"/>
              </a:rPr>
              <a:t>Gomoku</a:t>
            </a:r>
            <a:r>
              <a:rPr lang="en-US" b="1" i="0" dirty="0">
                <a:solidFill>
                  <a:srgbClr val="333333"/>
                </a:solidFill>
                <a:effectLst/>
                <a:latin typeface="Helvetica Neue"/>
              </a:rPr>
              <a:t> (Outer-Open)</a:t>
            </a:r>
            <a:r>
              <a:rPr lang="en-US" b="0" i="0" dirty="0">
                <a:solidFill>
                  <a:srgbClr val="333333"/>
                </a:solidFill>
                <a:effectLst/>
                <a:latin typeface="Helvetica Neue"/>
              </a:rPr>
              <a:t>, </a:t>
            </a:r>
            <a:r>
              <a:rPr lang="en-US" b="1" i="0" dirty="0">
                <a:solidFill>
                  <a:srgbClr val="333333"/>
                </a:solidFill>
                <a:effectLst/>
                <a:latin typeface="Helvetica Neue"/>
              </a:rPr>
              <a:t>Havannah (8×8)</a:t>
            </a:r>
            <a:r>
              <a:rPr lang="en-US" b="0" i="0" dirty="0">
                <a:solidFill>
                  <a:srgbClr val="333333"/>
                </a:solidFill>
                <a:effectLst/>
                <a:latin typeface="Helvetica Neue"/>
              </a:rPr>
              <a:t>, </a:t>
            </a:r>
            <a:r>
              <a:rPr lang="en-US" b="1" i="0" dirty="0">
                <a:solidFill>
                  <a:srgbClr val="333333"/>
                </a:solidFill>
                <a:effectLst/>
                <a:latin typeface="Helvetica Neue"/>
              </a:rPr>
              <a:t>Hex (13×13)</a:t>
            </a:r>
            <a:r>
              <a:rPr lang="en-US" b="0" i="0" dirty="0">
                <a:solidFill>
                  <a:srgbClr val="333333"/>
                </a:solidFill>
                <a:effectLst/>
                <a:latin typeface="Helvetica Neue"/>
              </a:rPr>
              <a:t>, </a:t>
            </a:r>
            <a:r>
              <a:rPr lang="en-US" b="1" i="0" dirty="0">
                <a:solidFill>
                  <a:srgbClr val="333333"/>
                </a:solidFill>
                <a:effectLst/>
                <a:latin typeface="Helvetica Neue"/>
              </a:rPr>
              <a:t>Hex (19×19)</a:t>
            </a:r>
            <a:r>
              <a:rPr lang="en-US" b="0" i="0" dirty="0">
                <a:solidFill>
                  <a:srgbClr val="333333"/>
                </a:solidFill>
                <a:effectLst/>
                <a:latin typeface="Helvetica Neue"/>
              </a:rPr>
              <a:t>, </a:t>
            </a:r>
            <a:r>
              <a:rPr lang="en-US" b="1" i="0" dirty="0">
                <a:solidFill>
                  <a:srgbClr val="333333"/>
                </a:solidFill>
                <a:effectLst/>
                <a:latin typeface="Helvetica Neue"/>
              </a:rPr>
              <a:t>Mahjong</a:t>
            </a:r>
            <a:r>
              <a:rPr lang="en-US" b="0" i="0" dirty="0">
                <a:solidFill>
                  <a:srgbClr val="333333"/>
                </a:solidFill>
                <a:effectLst/>
                <a:latin typeface="Helvetica Neue"/>
              </a:rPr>
              <a:t>, </a:t>
            </a:r>
            <a:r>
              <a:rPr lang="en-US" b="1" i="0" dirty="0">
                <a:solidFill>
                  <a:srgbClr val="333333"/>
                </a:solidFill>
                <a:effectLst/>
                <a:latin typeface="Helvetica Neue"/>
              </a:rPr>
              <a:t>Mini Shogi</a:t>
            </a:r>
            <a:r>
              <a:rPr lang="en-US" b="0" i="0" dirty="0">
                <a:solidFill>
                  <a:srgbClr val="333333"/>
                </a:solidFill>
                <a:effectLst/>
                <a:latin typeface="Helvetica Neue"/>
              </a:rPr>
              <a:t>, </a:t>
            </a:r>
            <a:r>
              <a:rPr lang="en-US" b="1" i="0" dirty="0" err="1">
                <a:solidFill>
                  <a:srgbClr val="333333"/>
                </a:solidFill>
                <a:effectLst/>
                <a:latin typeface="Helvetica Neue"/>
              </a:rPr>
              <a:t>Nonogram</a:t>
            </a:r>
            <a:r>
              <a:rPr lang="en-US" b="0" i="0" dirty="0">
                <a:solidFill>
                  <a:srgbClr val="333333"/>
                </a:solidFill>
                <a:effectLst/>
                <a:latin typeface="Helvetica Neue"/>
              </a:rPr>
              <a:t>, </a:t>
            </a:r>
            <a:r>
              <a:rPr lang="en-US" b="1" i="0" dirty="0">
                <a:solidFill>
                  <a:srgbClr val="333333"/>
                </a:solidFill>
                <a:effectLst/>
                <a:latin typeface="Helvetica Neue"/>
              </a:rPr>
              <a:t>Othello (8×8)</a:t>
            </a:r>
            <a:r>
              <a:rPr lang="en-US" b="0" i="0" dirty="0">
                <a:solidFill>
                  <a:srgbClr val="333333"/>
                </a:solidFill>
                <a:effectLst/>
                <a:latin typeface="Helvetica Neue"/>
              </a:rPr>
              <a:t>, </a:t>
            </a:r>
            <a:r>
              <a:rPr lang="en-US" b="1" i="0" dirty="0">
                <a:solidFill>
                  <a:srgbClr val="333333"/>
                </a:solidFill>
                <a:effectLst/>
                <a:latin typeface="Helvetica Neue"/>
              </a:rPr>
              <a:t>Othello (10×10)</a:t>
            </a:r>
            <a:r>
              <a:rPr lang="en-US" b="0" i="0" dirty="0">
                <a:solidFill>
                  <a:srgbClr val="333333"/>
                </a:solidFill>
                <a:effectLst/>
                <a:latin typeface="Helvetica Neue"/>
              </a:rPr>
              <a:t>, </a:t>
            </a:r>
            <a:r>
              <a:rPr lang="en-US" b="1" i="0" dirty="0">
                <a:solidFill>
                  <a:srgbClr val="333333"/>
                </a:solidFill>
                <a:effectLst/>
                <a:latin typeface="Helvetica Neue"/>
              </a:rPr>
              <a:t>Outer-Open </a:t>
            </a:r>
            <a:r>
              <a:rPr lang="en-US" b="1" i="0" dirty="0" err="1">
                <a:solidFill>
                  <a:srgbClr val="333333"/>
                </a:solidFill>
                <a:effectLst/>
                <a:latin typeface="Helvetica Neue"/>
              </a:rPr>
              <a:t>Gomoku</a:t>
            </a:r>
            <a:r>
              <a:rPr lang="en-US" b="0" i="0" dirty="0">
                <a:solidFill>
                  <a:srgbClr val="333333"/>
                </a:solidFill>
                <a:effectLst/>
                <a:latin typeface="Helvetica Neue"/>
              </a:rPr>
              <a:t>, and </a:t>
            </a:r>
            <a:r>
              <a:rPr lang="en-US" b="1" i="0" dirty="0">
                <a:solidFill>
                  <a:srgbClr val="333333"/>
                </a:solidFill>
                <a:effectLst/>
                <a:latin typeface="Helvetica Neue"/>
              </a:rPr>
              <a:t>Surakarta</a:t>
            </a:r>
            <a:r>
              <a:rPr lang="en-US" b="0" i="0" dirty="0">
                <a:solidFill>
                  <a:srgbClr val="333333"/>
                </a:solidFill>
                <a:effectLst/>
                <a:latin typeface="Helvetica Neue"/>
              </a:rPr>
              <a:t>.</a:t>
            </a:r>
            <a:endParaRPr lang="en-US" b="0" i="0" dirty="0">
              <a:solidFill>
                <a:srgbClr val="000000"/>
              </a:solidFill>
              <a:effectLst/>
              <a:latin typeface="Helvetica Neue"/>
            </a:endParaRPr>
          </a:p>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2</a:t>
            </a:fld>
            <a:endParaRPr lang="en-US"/>
          </a:p>
        </p:txBody>
      </p:sp>
    </p:spTree>
    <p:extLst>
      <p:ext uri="{BB962C8B-B14F-4D97-AF65-F5344CB8AC3E}">
        <p14:creationId xmlns:p14="http://schemas.microsoft.com/office/powerpoint/2010/main" val="194281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fontAlgn="base"/>
            <a:r>
              <a:rPr lang="en-US" b="0" i="0" dirty="0">
                <a:solidFill>
                  <a:srgbClr val="333333"/>
                </a:solidFill>
                <a:effectLst/>
                <a:latin typeface="Helvetica Neue"/>
              </a:rPr>
              <a:t>The ICGA Journal provides an international forum for computer games researchers presenting new results on ongoing work. The editors invite contributors to submit papers on all aspects of research related to computers and games. Relevant topics include, but are not limited to:</a:t>
            </a:r>
          </a:p>
          <a:p>
            <a:pPr algn="l" fontAlgn="base">
              <a:buFont typeface="+mj-lt"/>
              <a:buAutoNum type="arabicPeriod"/>
            </a:pPr>
            <a:r>
              <a:rPr lang="en-US" b="0" i="0" dirty="0">
                <a:solidFill>
                  <a:srgbClr val="333333"/>
                </a:solidFill>
                <a:effectLst/>
                <a:latin typeface="Helvetica Neue"/>
              </a:rPr>
              <a:t>the current state of game-playing programs for board games, card games, and puzzles,</a:t>
            </a:r>
          </a:p>
          <a:p>
            <a:pPr algn="l" fontAlgn="base">
              <a:buFont typeface="+mj-lt"/>
              <a:buAutoNum type="arabicPeriod"/>
            </a:pPr>
            <a:r>
              <a:rPr lang="en-US" b="0" i="0" dirty="0">
                <a:solidFill>
                  <a:srgbClr val="333333"/>
                </a:solidFill>
                <a:effectLst/>
                <a:latin typeface="Helvetica Neue"/>
              </a:rPr>
              <a:t>the current state of virtual, casual, and video games,</a:t>
            </a:r>
          </a:p>
          <a:p>
            <a:pPr algn="l" fontAlgn="base">
              <a:buFont typeface="+mj-lt"/>
              <a:buAutoNum type="arabicPeriod"/>
            </a:pPr>
            <a:r>
              <a:rPr lang="en-US" b="0" i="0" dirty="0">
                <a:solidFill>
                  <a:srgbClr val="333333"/>
                </a:solidFill>
                <a:effectLst/>
                <a:latin typeface="Helvetica Neue"/>
              </a:rPr>
              <a:t>new theoretical developments in game-related research,</a:t>
            </a:r>
          </a:p>
          <a:p>
            <a:pPr algn="l" fontAlgn="base">
              <a:buFont typeface="+mj-lt"/>
              <a:buAutoNum type="arabicPeriod"/>
            </a:pPr>
            <a:r>
              <a:rPr lang="en-US" b="0" i="0" dirty="0">
                <a:solidFill>
                  <a:srgbClr val="333333"/>
                </a:solidFill>
                <a:effectLst/>
                <a:latin typeface="Helvetica Neue"/>
              </a:rPr>
              <a:t>theoretical and practical work on the design of games and puzzles, and</a:t>
            </a:r>
          </a:p>
          <a:p>
            <a:pPr algn="l" fontAlgn="base">
              <a:buFont typeface="+mj-lt"/>
              <a:buAutoNum type="arabicPeriod"/>
            </a:pPr>
            <a:r>
              <a:rPr lang="en-US" b="0" i="0" dirty="0">
                <a:solidFill>
                  <a:srgbClr val="333333"/>
                </a:solidFill>
                <a:effectLst/>
                <a:latin typeface="Helvetica Neue"/>
              </a:rPr>
              <a:t>general scientific contributions produced by the study of games.</a:t>
            </a:r>
          </a:p>
          <a:p>
            <a:pPr algn="l" fontAlgn="base"/>
            <a:r>
              <a:rPr lang="en-US" b="0" i="0" dirty="0">
                <a:solidFill>
                  <a:srgbClr val="333333"/>
                </a:solidFill>
                <a:effectLst/>
                <a:latin typeface="Helvetica Neue"/>
              </a:rPr>
              <a:t>Also welcome is research on topics such as:</a:t>
            </a:r>
          </a:p>
          <a:p>
            <a:pPr algn="l" fontAlgn="base">
              <a:buFont typeface="+mj-lt"/>
              <a:buAutoNum type="arabicPeriod"/>
            </a:pPr>
            <a:r>
              <a:rPr lang="en-US" b="0" i="0" dirty="0">
                <a:solidFill>
                  <a:srgbClr val="333333"/>
                </a:solidFill>
                <a:effectLst/>
                <a:latin typeface="Helvetica Neue"/>
              </a:rPr>
              <a:t>social aspects of computer games,</a:t>
            </a:r>
          </a:p>
          <a:p>
            <a:pPr algn="l" fontAlgn="base">
              <a:buFont typeface="+mj-lt"/>
              <a:buAutoNum type="arabicPeriod"/>
            </a:pPr>
            <a:r>
              <a:rPr lang="en-US" b="0" i="0" dirty="0">
                <a:solidFill>
                  <a:srgbClr val="333333"/>
                </a:solidFill>
                <a:effectLst/>
                <a:latin typeface="Helvetica Neue"/>
              </a:rPr>
              <a:t>cognitive research of how humans play games,</a:t>
            </a:r>
          </a:p>
          <a:p>
            <a:pPr algn="l" fontAlgn="base">
              <a:buFont typeface="+mj-lt"/>
              <a:buAutoNum type="arabicPeriod"/>
            </a:pPr>
            <a:r>
              <a:rPr lang="en-US" b="0" i="0" dirty="0">
                <a:solidFill>
                  <a:srgbClr val="333333"/>
                </a:solidFill>
                <a:effectLst/>
                <a:latin typeface="Helvetica Neue"/>
              </a:rPr>
              <a:t>capture and analysis of game data, and</a:t>
            </a:r>
          </a:p>
          <a:p>
            <a:pPr algn="l" fontAlgn="base">
              <a:buFont typeface="+mj-lt"/>
              <a:buAutoNum type="arabicPeriod"/>
            </a:pPr>
            <a:r>
              <a:rPr lang="en-US" b="0" i="0" dirty="0">
                <a:solidFill>
                  <a:srgbClr val="333333"/>
                </a:solidFill>
                <a:effectLst/>
                <a:latin typeface="Helvetica Neue"/>
              </a:rPr>
              <a:t>issues related to networked games are invited to submit their contributions.</a:t>
            </a:r>
          </a:p>
          <a:p>
            <a:endParaRPr lang="en-US" dirty="0"/>
          </a:p>
          <a:p>
            <a:r>
              <a:rPr lang="en-US" b="0" i="0" dirty="0">
                <a:solidFill>
                  <a:srgbClr val="333333"/>
                </a:solidFill>
                <a:effectLst/>
                <a:latin typeface="Helvetica Neue"/>
              </a:rPr>
              <a:t>ACG is an internationally renowned conference that publishes computer-based studies of games. Its history goes back to the inaugural event held in Edinburgh in 1975, making this the longest ongoing game AI conference. </a:t>
            </a:r>
          </a:p>
          <a:p>
            <a:endParaRPr lang="en-US" dirty="0"/>
          </a:p>
          <a:p>
            <a:r>
              <a:rPr lang="en-US" b="0" i="0" dirty="0">
                <a:solidFill>
                  <a:srgbClr val="000000"/>
                </a:solidFill>
                <a:effectLst/>
                <a:latin typeface="Helvetica Neue"/>
              </a:rPr>
              <a:t>Computer and Games features cutting edge artificial intelligence technology as applied to computer games.</a:t>
            </a:r>
          </a:p>
          <a:p>
            <a:endParaRPr lang="en-US" b="0" i="0" dirty="0">
              <a:solidFill>
                <a:srgbClr val="000000"/>
              </a:solidFill>
              <a:effectLst/>
              <a:latin typeface="Helvetica Neue"/>
            </a:endParaRPr>
          </a:p>
          <a:p>
            <a:pPr algn="l" fontAlgn="base"/>
            <a:r>
              <a:rPr lang="en-US" b="0" i="0" dirty="0">
                <a:solidFill>
                  <a:srgbClr val="333333"/>
                </a:solidFill>
                <a:effectLst/>
                <a:latin typeface="Helvetica Neue"/>
              </a:rPr>
              <a:t>“Computer Olympiad, aiming at the competition of games, provides a stage of technical communication for those who are interested in artificial intelligence of computer games.”</a:t>
            </a:r>
          </a:p>
          <a:p>
            <a:pPr algn="l" fontAlgn="base"/>
            <a:r>
              <a:rPr lang="en-US" b="0" i="0" dirty="0">
                <a:solidFill>
                  <a:srgbClr val="333333"/>
                </a:solidFill>
                <a:effectLst/>
                <a:latin typeface="Helvetica Neue"/>
              </a:rPr>
              <a:t>“To promote the research, development, application, and communication of game-playing programs and the related realms.”</a:t>
            </a:r>
          </a:p>
          <a:p>
            <a:r>
              <a:rPr lang="en-US" b="0" i="0" dirty="0">
                <a:solidFill>
                  <a:srgbClr val="333333"/>
                </a:solidFill>
                <a:effectLst/>
                <a:latin typeface="Helvetica Neue"/>
              </a:rPr>
              <a:t>Amazons, </a:t>
            </a:r>
            <a:r>
              <a:rPr lang="en-US" b="1" i="0" dirty="0">
                <a:solidFill>
                  <a:srgbClr val="333333"/>
                </a:solidFill>
                <a:effectLst/>
                <a:latin typeface="Helvetica Neue"/>
              </a:rPr>
              <a:t>Breakthrough</a:t>
            </a:r>
            <a:r>
              <a:rPr lang="en-US" b="0" i="0" dirty="0">
                <a:solidFill>
                  <a:srgbClr val="333333"/>
                </a:solidFill>
                <a:effectLst/>
                <a:latin typeface="Helvetica Neue"/>
              </a:rPr>
              <a:t>, </a:t>
            </a:r>
            <a:r>
              <a:rPr lang="en-US" b="1" i="0" dirty="0">
                <a:solidFill>
                  <a:srgbClr val="333333"/>
                </a:solidFill>
                <a:effectLst/>
                <a:latin typeface="Helvetica Neue"/>
              </a:rPr>
              <a:t>Chinese Dark Chess</a:t>
            </a:r>
            <a:r>
              <a:rPr lang="en-US" b="0" i="0" dirty="0">
                <a:solidFill>
                  <a:srgbClr val="333333"/>
                </a:solidFill>
                <a:effectLst/>
                <a:latin typeface="Helvetica Neue"/>
              </a:rPr>
              <a:t>, </a:t>
            </a:r>
            <a:r>
              <a:rPr lang="en-US" b="1" i="0" dirty="0">
                <a:solidFill>
                  <a:srgbClr val="333333"/>
                </a:solidFill>
                <a:effectLst/>
                <a:latin typeface="Helvetica Neue"/>
              </a:rPr>
              <a:t>Honeymoon Bridge</a:t>
            </a:r>
            <a:r>
              <a:rPr lang="en-US" b="0" i="0" dirty="0">
                <a:solidFill>
                  <a:srgbClr val="333333"/>
                </a:solidFill>
                <a:effectLst/>
                <a:latin typeface="Helvetica Neue"/>
              </a:rPr>
              <a:t>, </a:t>
            </a:r>
            <a:r>
              <a:rPr lang="en-US" b="1" i="0" dirty="0">
                <a:solidFill>
                  <a:srgbClr val="333333"/>
                </a:solidFill>
                <a:effectLst/>
                <a:latin typeface="Helvetica Neue"/>
              </a:rPr>
              <a:t>Chinese Checkers</a:t>
            </a:r>
            <a:r>
              <a:rPr lang="en-US" b="0" i="0" dirty="0">
                <a:solidFill>
                  <a:srgbClr val="333333"/>
                </a:solidFill>
                <a:effectLst/>
                <a:latin typeface="Helvetica Neue"/>
              </a:rPr>
              <a:t>, </a:t>
            </a:r>
            <a:r>
              <a:rPr lang="en-US" b="1" i="0" dirty="0">
                <a:solidFill>
                  <a:srgbClr val="333333"/>
                </a:solidFill>
                <a:effectLst/>
                <a:latin typeface="Helvetica Neue"/>
              </a:rPr>
              <a:t>Clobber</a:t>
            </a:r>
            <a:r>
              <a:rPr lang="en-US" b="0" i="0" dirty="0">
                <a:solidFill>
                  <a:srgbClr val="333333"/>
                </a:solidFill>
                <a:effectLst/>
                <a:latin typeface="Helvetica Neue"/>
              </a:rPr>
              <a:t>, </a:t>
            </a:r>
            <a:r>
              <a:rPr lang="en-US" b="1" i="0" dirty="0">
                <a:solidFill>
                  <a:srgbClr val="333333"/>
                </a:solidFill>
                <a:effectLst/>
                <a:latin typeface="Helvetica Neue"/>
              </a:rPr>
              <a:t>Connect6</a:t>
            </a:r>
            <a:r>
              <a:rPr lang="en-US" b="0" i="0" dirty="0">
                <a:solidFill>
                  <a:srgbClr val="333333"/>
                </a:solidFill>
                <a:effectLst/>
                <a:latin typeface="Helvetica Neue"/>
              </a:rPr>
              <a:t>, </a:t>
            </a:r>
            <a:r>
              <a:rPr lang="en-US" b="1" i="0" dirty="0">
                <a:solidFill>
                  <a:srgbClr val="333333"/>
                </a:solidFill>
                <a:effectLst/>
                <a:latin typeface="Helvetica Neue"/>
              </a:rPr>
              <a:t>Dots and Boxes</a:t>
            </a:r>
            <a:r>
              <a:rPr lang="en-US" b="0" i="0" dirty="0">
                <a:solidFill>
                  <a:srgbClr val="333333"/>
                </a:solidFill>
                <a:effectLst/>
                <a:latin typeface="Helvetica Neue"/>
              </a:rPr>
              <a:t>, </a:t>
            </a:r>
            <a:r>
              <a:rPr lang="en-US" b="1" i="0" dirty="0" err="1">
                <a:solidFill>
                  <a:srgbClr val="333333"/>
                </a:solidFill>
                <a:effectLst/>
                <a:latin typeface="Helvetica Neue"/>
              </a:rPr>
              <a:t>EinStein</a:t>
            </a:r>
            <a:r>
              <a:rPr lang="en-US" b="1" i="0" dirty="0">
                <a:solidFill>
                  <a:srgbClr val="333333"/>
                </a:solidFill>
                <a:effectLst/>
                <a:latin typeface="Helvetica Neue"/>
              </a:rPr>
              <a:t> </a:t>
            </a:r>
            <a:r>
              <a:rPr lang="en-US" b="1" i="0" dirty="0" err="1">
                <a:solidFill>
                  <a:srgbClr val="333333"/>
                </a:solidFill>
                <a:effectLst/>
                <a:latin typeface="Helvetica Neue"/>
              </a:rPr>
              <a:t>Würfelt</a:t>
            </a:r>
            <a:r>
              <a:rPr lang="en-US" b="1" i="0" dirty="0">
                <a:solidFill>
                  <a:srgbClr val="333333"/>
                </a:solidFill>
                <a:effectLst/>
                <a:latin typeface="Helvetica Neue"/>
              </a:rPr>
              <a:t> </a:t>
            </a:r>
            <a:r>
              <a:rPr lang="en-US" b="1" i="0" dirty="0" err="1">
                <a:solidFill>
                  <a:srgbClr val="333333"/>
                </a:solidFill>
                <a:effectLst/>
                <a:latin typeface="Helvetica Neue"/>
              </a:rPr>
              <a:t>Nicht</a:t>
            </a:r>
            <a:r>
              <a:rPr lang="en-US" b="0" i="0" dirty="0">
                <a:solidFill>
                  <a:srgbClr val="333333"/>
                </a:solidFill>
                <a:effectLst/>
                <a:latin typeface="Helvetica Neue"/>
              </a:rPr>
              <a:t>, </a:t>
            </a:r>
            <a:r>
              <a:rPr lang="en-US" b="1" i="0" dirty="0">
                <a:solidFill>
                  <a:srgbClr val="333333"/>
                </a:solidFill>
                <a:effectLst/>
                <a:latin typeface="Helvetica Neue"/>
              </a:rPr>
              <a:t>International Draughts</a:t>
            </a:r>
            <a:r>
              <a:rPr lang="en-US" b="0" i="0" dirty="0">
                <a:solidFill>
                  <a:srgbClr val="333333"/>
                </a:solidFill>
                <a:effectLst/>
                <a:latin typeface="Helvetica Neue"/>
              </a:rPr>
              <a:t>, </a:t>
            </a:r>
            <a:r>
              <a:rPr lang="en-US" b="1" i="0" dirty="0">
                <a:solidFill>
                  <a:srgbClr val="333333"/>
                </a:solidFill>
                <a:effectLst/>
                <a:latin typeface="Helvetica Neue"/>
              </a:rPr>
              <a:t>Go (9×9)</a:t>
            </a:r>
            <a:r>
              <a:rPr lang="en-US" b="0" i="0" dirty="0">
                <a:solidFill>
                  <a:srgbClr val="333333"/>
                </a:solidFill>
                <a:effectLst/>
                <a:latin typeface="Helvetica Neue"/>
              </a:rPr>
              <a:t>, </a:t>
            </a:r>
            <a:r>
              <a:rPr lang="en-US" b="1" i="0" dirty="0" err="1">
                <a:solidFill>
                  <a:srgbClr val="333333"/>
                </a:solidFill>
                <a:effectLst/>
                <a:latin typeface="Helvetica Neue"/>
              </a:rPr>
              <a:t>Gomoku</a:t>
            </a:r>
            <a:r>
              <a:rPr lang="en-US" b="1" i="0" dirty="0">
                <a:solidFill>
                  <a:srgbClr val="333333"/>
                </a:solidFill>
                <a:effectLst/>
                <a:latin typeface="Helvetica Neue"/>
              </a:rPr>
              <a:t> (Outer-Open)</a:t>
            </a:r>
            <a:r>
              <a:rPr lang="en-US" b="0" i="0" dirty="0">
                <a:solidFill>
                  <a:srgbClr val="333333"/>
                </a:solidFill>
                <a:effectLst/>
                <a:latin typeface="Helvetica Neue"/>
              </a:rPr>
              <a:t>, </a:t>
            </a:r>
            <a:r>
              <a:rPr lang="en-US" b="1" i="0" dirty="0">
                <a:solidFill>
                  <a:srgbClr val="333333"/>
                </a:solidFill>
                <a:effectLst/>
                <a:latin typeface="Helvetica Neue"/>
              </a:rPr>
              <a:t>Havannah (8×8)</a:t>
            </a:r>
            <a:r>
              <a:rPr lang="en-US" b="0" i="0" dirty="0">
                <a:solidFill>
                  <a:srgbClr val="333333"/>
                </a:solidFill>
                <a:effectLst/>
                <a:latin typeface="Helvetica Neue"/>
              </a:rPr>
              <a:t>, </a:t>
            </a:r>
            <a:r>
              <a:rPr lang="en-US" b="1" i="0" dirty="0">
                <a:solidFill>
                  <a:srgbClr val="333333"/>
                </a:solidFill>
                <a:effectLst/>
                <a:latin typeface="Helvetica Neue"/>
              </a:rPr>
              <a:t>Hex (13×13)</a:t>
            </a:r>
            <a:r>
              <a:rPr lang="en-US" b="0" i="0" dirty="0">
                <a:solidFill>
                  <a:srgbClr val="333333"/>
                </a:solidFill>
                <a:effectLst/>
                <a:latin typeface="Helvetica Neue"/>
              </a:rPr>
              <a:t>, </a:t>
            </a:r>
            <a:r>
              <a:rPr lang="en-US" b="1" i="0" dirty="0">
                <a:solidFill>
                  <a:srgbClr val="333333"/>
                </a:solidFill>
                <a:effectLst/>
                <a:latin typeface="Helvetica Neue"/>
              </a:rPr>
              <a:t>Hex (19×19)</a:t>
            </a:r>
            <a:r>
              <a:rPr lang="en-US" b="0" i="0" dirty="0">
                <a:solidFill>
                  <a:srgbClr val="333333"/>
                </a:solidFill>
                <a:effectLst/>
                <a:latin typeface="Helvetica Neue"/>
              </a:rPr>
              <a:t>, </a:t>
            </a:r>
            <a:r>
              <a:rPr lang="en-US" b="1" i="0" dirty="0">
                <a:solidFill>
                  <a:srgbClr val="333333"/>
                </a:solidFill>
                <a:effectLst/>
                <a:latin typeface="Helvetica Neue"/>
              </a:rPr>
              <a:t>Mahjong</a:t>
            </a:r>
            <a:r>
              <a:rPr lang="en-US" b="0" i="0" dirty="0">
                <a:solidFill>
                  <a:srgbClr val="333333"/>
                </a:solidFill>
                <a:effectLst/>
                <a:latin typeface="Helvetica Neue"/>
              </a:rPr>
              <a:t>, </a:t>
            </a:r>
            <a:r>
              <a:rPr lang="en-US" b="1" i="0" dirty="0">
                <a:solidFill>
                  <a:srgbClr val="333333"/>
                </a:solidFill>
                <a:effectLst/>
                <a:latin typeface="Helvetica Neue"/>
              </a:rPr>
              <a:t>Mini Shogi</a:t>
            </a:r>
            <a:r>
              <a:rPr lang="en-US" b="0" i="0" dirty="0">
                <a:solidFill>
                  <a:srgbClr val="333333"/>
                </a:solidFill>
                <a:effectLst/>
                <a:latin typeface="Helvetica Neue"/>
              </a:rPr>
              <a:t>, </a:t>
            </a:r>
            <a:r>
              <a:rPr lang="en-US" b="1" i="0" dirty="0" err="1">
                <a:solidFill>
                  <a:srgbClr val="333333"/>
                </a:solidFill>
                <a:effectLst/>
                <a:latin typeface="Helvetica Neue"/>
              </a:rPr>
              <a:t>Nonogram</a:t>
            </a:r>
            <a:r>
              <a:rPr lang="en-US" b="0" i="0" dirty="0">
                <a:solidFill>
                  <a:srgbClr val="333333"/>
                </a:solidFill>
                <a:effectLst/>
                <a:latin typeface="Helvetica Neue"/>
              </a:rPr>
              <a:t>, </a:t>
            </a:r>
            <a:r>
              <a:rPr lang="en-US" b="1" i="0" dirty="0">
                <a:solidFill>
                  <a:srgbClr val="333333"/>
                </a:solidFill>
                <a:effectLst/>
                <a:latin typeface="Helvetica Neue"/>
              </a:rPr>
              <a:t>Othello (8×8)</a:t>
            </a:r>
            <a:r>
              <a:rPr lang="en-US" b="0" i="0" dirty="0">
                <a:solidFill>
                  <a:srgbClr val="333333"/>
                </a:solidFill>
                <a:effectLst/>
                <a:latin typeface="Helvetica Neue"/>
              </a:rPr>
              <a:t>, </a:t>
            </a:r>
            <a:r>
              <a:rPr lang="en-US" b="1" i="0" dirty="0">
                <a:solidFill>
                  <a:srgbClr val="333333"/>
                </a:solidFill>
                <a:effectLst/>
                <a:latin typeface="Helvetica Neue"/>
              </a:rPr>
              <a:t>Othello (10×10)</a:t>
            </a:r>
            <a:r>
              <a:rPr lang="en-US" b="0" i="0" dirty="0">
                <a:solidFill>
                  <a:srgbClr val="333333"/>
                </a:solidFill>
                <a:effectLst/>
                <a:latin typeface="Helvetica Neue"/>
              </a:rPr>
              <a:t>, </a:t>
            </a:r>
            <a:r>
              <a:rPr lang="en-US" b="1" i="0" dirty="0">
                <a:solidFill>
                  <a:srgbClr val="333333"/>
                </a:solidFill>
                <a:effectLst/>
                <a:latin typeface="Helvetica Neue"/>
              </a:rPr>
              <a:t>Outer-Open </a:t>
            </a:r>
            <a:r>
              <a:rPr lang="en-US" b="1" i="0" dirty="0" err="1">
                <a:solidFill>
                  <a:srgbClr val="333333"/>
                </a:solidFill>
                <a:effectLst/>
                <a:latin typeface="Helvetica Neue"/>
              </a:rPr>
              <a:t>Gomoku</a:t>
            </a:r>
            <a:r>
              <a:rPr lang="en-US" b="0" i="0" dirty="0">
                <a:solidFill>
                  <a:srgbClr val="333333"/>
                </a:solidFill>
                <a:effectLst/>
                <a:latin typeface="Helvetica Neue"/>
              </a:rPr>
              <a:t>, and </a:t>
            </a:r>
            <a:r>
              <a:rPr lang="en-US" b="1" i="0" dirty="0">
                <a:solidFill>
                  <a:srgbClr val="333333"/>
                </a:solidFill>
                <a:effectLst/>
                <a:latin typeface="Helvetica Neue"/>
              </a:rPr>
              <a:t>Surakarta</a:t>
            </a:r>
            <a:r>
              <a:rPr lang="en-US" b="0" i="0" dirty="0">
                <a:solidFill>
                  <a:srgbClr val="333333"/>
                </a:solidFill>
                <a:effectLst/>
                <a:latin typeface="Helvetica Neue"/>
              </a:rPr>
              <a:t>.</a:t>
            </a:r>
            <a:endParaRPr lang="en-US" b="0" i="0" dirty="0">
              <a:solidFill>
                <a:srgbClr val="000000"/>
              </a:solidFill>
              <a:effectLst/>
              <a:latin typeface="Helvetica Neue"/>
            </a:endParaRPr>
          </a:p>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3</a:t>
            </a:fld>
            <a:endParaRPr lang="en-US"/>
          </a:p>
        </p:txBody>
      </p:sp>
    </p:spTree>
    <p:extLst>
      <p:ext uri="{BB962C8B-B14F-4D97-AF65-F5344CB8AC3E}">
        <p14:creationId xmlns:p14="http://schemas.microsoft.com/office/powerpoint/2010/main" val="3066002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4</a:t>
            </a:fld>
            <a:endParaRPr lang="en-US"/>
          </a:p>
        </p:txBody>
      </p:sp>
    </p:spTree>
    <p:extLst>
      <p:ext uri="{BB962C8B-B14F-4D97-AF65-F5344CB8AC3E}">
        <p14:creationId xmlns:p14="http://schemas.microsoft.com/office/powerpoint/2010/main" val="281290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Arasan</a:t>
            </a:r>
            <a:r>
              <a:rPr lang="en-US" dirty="0"/>
              <a:t> is around for almost 30 years and is a free and opensource program. This tournament is its debut.</a:t>
            </a:r>
          </a:p>
          <a:p>
            <a:endParaRPr lang="en-US" dirty="0"/>
          </a:p>
          <a:p>
            <a:r>
              <a:rPr lang="en-US" dirty="0"/>
              <a:t>Jonny has been participating in the WCCC since 2003 when the tournament was organized in Graz. It usually runs using a big university cluster providing thousands of cores. Jonny has been a world champion in 2015 before e.g. Komodo, </a:t>
            </a:r>
            <a:r>
              <a:rPr lang="en-US" dirty="0" err="1"/>
              <a:t>Hiarcs</a:t>
            </a:r>
            <a:r>
              <a:rPr lang="en-US" dirty="0"/>
              <a:t> and Ginkgo.</a:t>
            </a:r>
          </a:p>
          <a:p>
            <a:endParaRPr lang="en-US" dirty="0"/>
          </a:p>
          <a:p>
            <a:r>
              <a:rPr lang="en-US" dirty="0"/>
              <a:t>Fritz (formerly known as Ginkgo) is participating in the WCCC since 2015. Frank participated with his previous program </a:t>
            </a:r>
            <a:r>
              <a:rPr lang="en-US" dirty="0" err="1"/>
              <a:t>Gromitchess</a:t>
            </a:r>
            <a:r>
              <a:rPr lang="en-US" dirty="0"/>
              <a:t> in the WCCC 1999. Ginkgo was the reigning WCSC champion of 2022</a:t>
            </a:r>
          </a:p>
          <a:p>
            <a:endParaRPr lang="en-US" dirty="0"/>
          </a:p>
          <a:p>
            <a:r>
              <a:rPr lang="en-US" dirty="0" err="1"/>
              <a:t>Stoofvlees</a:t>
            </a:r>
            <a:r>
              <a:rPr lang="en-US" dirty="0"/>
              <a:t> is also new for the WCCC although the previous program of Gian-Carlo (Deep </a:t>
            </a:r>
            <a:r>
              <a:rPr lang="en-US" dirty="0" err="1"/>
              <a:t>Sjeng</a:t>
            </a:r>
            <a:r>
              <a:rPr lang="en-US" dirty="0"/>
              <a:t>) participated in earlier WCCCs</a:t>
            </a:r>
          </a:p>
          <a:p>
            <a:endParaRPr lang="en-US" dirty="0"/>
          </a:p>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5</a:t>
            </a:fld>
            <a:endParaRPr lang="en-US"/>
          </a:p>
        </p:txBody>
      </p:sp>
    </p:spTree>
    <p:extLst>
      <p:ext uri="{BB962C8B-B14F-4D97-AF65-F5344CB8AC3E}">
        <p14:creationId xmlns:p14="http://schemas.microsoft.com/office/powerpoint/2010/main" val="860993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6</a:t>
            </a:fld>
            <a:endParaRPr lang="en-US"/>
          </a:p>
        </p:txBody>
      </p:sp>
    </p:spTree>
    <p:extLst>
      <p:ext uri="{BB962C8B-B14F-4D97-AF65-F5344CB8AC3E}">
        <p14:creationId xmlns:p14="http://schemas.microsoft.com/office/powerpoint/2010/main" val="3652440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TCEC uses a number of restrictions:</a:t>
            </a:r>
          </a:p>
          <a:p>
            <a:pPr marL="171450" indent="-171450">
              <a:buFontTx/>
              <a:buChar char="-"/>
            </a:pPr>
            <a:r>
              <a:rPr lang="en-US" dirty="0"/>
              <a:t>No opening books allowed</a:t>
            </a:r>
          </a:p>
          <a:p>
            <a:pPr marL="171450" indent="-171450">
              <a:buFontTx/>
              <a:buChar char="-"/>
            </a:pPr>
            <a:r>
              <a:rPr lang="en-US" dirty="0"/>
              <a:t>No position learning features allowed, i.e. the engines use the same knowledge in all games and do not evolve during the tournament</a:t>
            </a:r>
          </a:p>
          <a:p>
            <a:pPr marL="171450" indent="-171450">
              <a:buFontTx/>
              <a:buChar char="-"/>
            </a:pPr>
            <a:r>
              <a:rPr lang="en-US" dirty="0"/>
              <a:t>No bug-fixing during the tournament</a:t>
            </a:r>
          </a:p>
          <a:p>
            <a:pPr marL="171450" indent="-171450">
              <a:buFontTx/>
              <a:buChar char="-"/>
            </a:pPr>
            <a:r>
              <a:rPr lang="en-US" dirty="0"/>
              <a:t>No pondering</a:t>
            </a:r>
          </a:p>
          <a:p>
            <a:pPr marL="171450" indent="-171450">
              <a:buFontTx/>
              <a:buChar char="-"/>
            </a:pPr>
            <a:r>
              <a:rPr lang="en-US" dirty="0"/>
              <a:t>Typically laying on the same machine</a:t>
            </a:r>
          </a:p>
          <a:p>
            <a:pPr marL="171450" indent="-171450">
              <a:buFontTx/>
              <a:buChar char="-"/>
            </a:pPr>
            <a:endParaRPr lang="en-US" dirty="0"/>
          </a:p>
          <a:p>
            <a:pPr marL="0" indent="0">
              <a:buFontTx/>
              <a:buNone/>
            </a:pPr>
            <a:r>
              <a:rPr lang="en-US" dirty="0"/>
              <a:t>But plays many games</a:t>
            </a:r>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7</a:t>
            </a:fld>
            <a:endParaRPr lang="en-US"/>
          </a:p>
        </p:txBody>
      </p:sp>
    </p:spTree>
    <p:extLst>
      <p:ext uri="{BB962C8B-B14F-4D97-AF65-F5344CB8AC3E}">
        <p14:creationId xmlns:p14="http://schemas.microsoft.com/office/powerpoint/2010/main" val="2998308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8</a:t>
            </a:fld>
            <a:endParaRPr lang="en-US"/>
          </a:p>
        </p:txBody>
      </p:sp>
    </p:spTree>
    <p:extLst>
      <p:ext uri="{BB962C8B-B14F-4D97-AF65-F5344CB8AC3E}">
        <p14:creationId xmlns:p14="http://schemas.microsoft.com/office/powerpoint/2010/main" val="1178304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This is similar to the results of Leela in Vienna</a:t>
            </a:r>
          </a:p>
          <a:p>
            <a:endParaRPr lang="en-US" dirty="0"/>
          </a:p>
        </p:txBody>
      </p:sp>
      <p:sp>
        <p:nvSpPr>
          <p:cNvPr id="4" name="Tijdelijke aanduiding voor dianummer 3"/>
          <p:cNvSpPr>
            <a:spLocks noGrp="1"/>
          </p:cNvSpPr>
          <p:nvPr>
            <p:ph type="sldNum" sz="quarter" idx="5"/>
          </p:nvPr>
        </p:nvSpPr>
        <p:spPr/>
        <p:txBody>
          <a:bodyPr/>
          <a:lstStyle/>
          <a:p>
            <a:fld id="{7360F285-10EA-4DC5-87E2-E50E7191937C}" type="slidenum">
              <a:rPr lang="en-US" smtClean="0"/>
              <a:t>9</a:t>
            </a:fld>
            <a:endParaRPr lang="en-US"/>
          </a:p>
        </p:txBody>
      </p:sp>
    </p:spTree>
    <p:extLst>
      <p:ext uri="{BB962C8B-B14F-4D97-AF65-F5344CB8AC3E}">
        <p14:creationId xmlns:p14="http://schemas.microsoft.com/office/powerpoint/2010/main" val="360799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5A9537-1C3B-CB74-9349-B66D4CE0CE9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a:p>
        </p:txBody>
      </p:sp>
      <p:sp>
        <p:nvSpPr>
          <p:cNvPr id="3" name="Ondertitel 2">
            <a:extLst>
              <a:ext uri="{FF2B5EF4-FFF2-40B4-BE49-F238E27FC236}">
                <a16:creationId xmlns:a16="http://schemas.microsoft.com/office/drawing/2014/main" id="{A63AB8D2-E1E5-095C-0531-80D4D82991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a:p>
        </p:txBody>
      </p:sp>
      <p:sp>
        <p:nvSpPr>
          <p:cNvPr id="4" name="Tijdelijke aanduiding voor datum 3">
            <a:extLst>
              <a:ext uri="{FF2B5EF4-FFF2-40B4-BE49-F238E27FC236}">
                <a16:creationId xmlns:a16="http://schemas.microsoft.com/office/drawing/2014/main" id="{62EDEC5F-1855-7D12-8BA6-A31F711CD1DD}"/>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5" name="Tijdelijke aanduiding voor voettekst 4">
            <a:extLst>
              <a:ext uri="{FF2B5EF4-FFF2-40B4-BE49-F238E27FC236}">
                <a16:creationId xmlns:a16="http://schemas.microsoft.com/office/drawing/2014/main" id="{8324E6DA-055C-973C-BC78-E56BC46DFF6C}"/>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0E2F0CC4-12B6-8610-0109-63285020AFDB}"/>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55467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F13B41-66FE-14E2-018C-A9853969679C}"/>
              </a:ext>
            </a:extLst>
          </p:cNvPr>
          <p:cNvSpPr>
            <a:spLocks noGrp="1"/>
          </p:cNvSpPr>
          <p:nvPr>
            <p:ph type="title"/>
          </p:nvPr>
        </p:nvSpPr>
        <p:spPr/>
        <p:txBody>
          <a:bodyPr/>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51B8FB43-ED31-5ACD-72C6-BB2BE531161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970D5C8C-A722-98B2-AC69-6808F10DD123}"/>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5" name="Tijdelijke aanduiding voor voettekst 4">
            <a:extLst>
              <a:ext uri="{FF2B5EF4-FFF2-40B4-BE49-F238E27FC236}">
                <a16:creationId xmlns:a16="http://schemas.microsoft.com/office/drawing/2014/main" id="{E0E85848-48F7-9DD9-43DC-C0B8C4132563}"/>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56185A35-286A-4DBA-F935-EDE6E2D6EDDC}"/>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102849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11D5DBF-4E5E-4235-630F-7A06F3FF060C}"/>
              </a:ext>
            </a:extLst>
          </p:cNvPr>
          <p:cNvSpPr>
            <a:spLocks noGrp="1"/>
          </p:cNvSpPr>
          <p:nvPr>
            <p:ph type="title" orient="vert"/>
          </p:nvPr>
        </p:nvSpPr>
        <p:spPr>
          <a:xfrm>
            <a:off x="8724900" y="365125"/>
            <a:ext cx="2628900" cy="5811838"/>
          </a:xfrm>
        </p:spPr>
        <p:txBody>
          <a:bodyPr vert="eaVert"/>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D6DD3B37-121E-CBBD-9510-D286B40AE1F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EE476C6C-E8C5-0B3E-668F-CED99C36B2E2}"/>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5" name="Tijdelijke aanduiding voor voettekst 4">
            <a:extLst>
              <a:ext uri="{FF2B5EF4-FFF2-40B4-BE49-F238E27FC236}">
                <a16:creationId xmlns:a16="http://schemas.microsoft.com/office/drawing/2014/main" id="{4F0FE66B-5E1D-AE12-3E81-3BEC5DF65D81}"/>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379D2E47-DA98-F229-467C-E47F3B1FCA8F}"/>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338492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FC9ABD-8045-EADC-3CE2-58EAF836BE76}"/>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79BCCA50-2E1A-D8EC-E22A-4F7DA59FBF7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3EEB97D3-1F05-18F3-8895-A46FEE81881F}"/>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5" name="Tijdelijke aanduiding voor voettekst 4">
            <a:extLst>
              <a:ext uri="{FF2B5EF4-FFF2-40B4-BE49-F238E27FC236}">
                <a16:creationId xmlns:a16="http://schemas.microsoft.com/office/drawing/2014/main" id="{9C107FF4-C66F-0E90-5E90-CBA8BC73269D}"/>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B0B39C3C-10D5-7D07-E6FF-1685275EA9D9}"/>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400379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9E7BC0-2D6A-083F-2CD7-1E07AFD6E4D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70DC17E4-1FC6-7A8D-78ED-DD17907490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5A54E78-FE37-1335-1E3C-6AFD624A8EFD}"/>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5" name="Tijdelijke aanduiding voor voettekst 4">
            <a:extLst>
              <a:ext uri="{FF2B5EF4-FFF2-40B4-BE49-F238E27FC236}">
                <a16:creationId xmlns:a16="http://schemas.microsoft.com/office/drawing/2014/main" id="{D1622EFC-E28E-17B6-8917-2948487722F0}"/>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CE45DA38-74CD-2E1A-0937-744991B71233}"/>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203611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19D90-9665-748F-E522-C92A42CA816D}"/>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E881E3DF-FC94-EDF1-68A8-8698DFB0B1A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a:extLst>
              <a:ext uri="{FF2B5EF4-FFF2-40B4-BE49-F238E27FC236}">
                <a16:creationId xmlns:a16="http://schemas.microsoft.com/office/drawing/2014/main" id="{3B8B1E96-6054-4687-E754-5D59AF44D44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a:extLst>
              <a:ext uri="{FF2B5EF4-FFF2-40B4-BE49-F238E27FC236}">
                <a16:creationId xmlns:a16="http://schemas.microsoft.com/office/drawing/2014/main" id="{4EBE0B4A-7C9B-6270-944A-C1A77E0FF71C}"/>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6" name="Tijdelijke aanduiding voor voettekst 5">
            <a:extLst>
              <a:ext uri="{FF2B5EF4-FFF2-40B4-BE49-F238E27FC236}">
                <a16:creationId xmlns:a16="http://schemas.microsoft.com/office/drawing/2014/main" id="{E8D3C598-7370-3E68-0FDC-88AF95DB2FA9}"/>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1779740F-2B6E-2290-504D-E3D3EAF9BB34}"/>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190880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8583F8-0E2D-57AE-5B0F-5F4E8DB0026F}"/>
              </a:ext>
            </a:extLst>
          </p:cNvPr>
          <p:cNvSpPr>
            <a:spLocks noGrp="1"/>
          </p:cNvSpPr>
          <p:nvPr>
            <p:ph type="title"/>
          </p:nvPr>
        </p:nvSpPr>
        <p:spPr>
          <a:xfrm>
            <a:off x="839788" y="365125"/>
            <a:ext cx="10515600" cy="1325563"/>
          </a:xfrm>
        </p:spPr>
        <p:txBody>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CF3BE9F0-8B3C-E87A-179A-C935FE665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F08EEE3-84F8-0F2A-4E92-93A8757F979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a:extLst>
              <a:ext uri="{FF2B5EF4-FFF2-40B4-BE49-F238E27FC236}">
                <a16:creationId xmlns:a16="http://schemas.microsoft.com/office/drawing/2014/main" id="{8CB1490F-CB56-118C-C2AD-071202E72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5F41F92-3B50-FD83-7289-1FC486AB423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a:extLst>
              <a:ext uri="{FF2B5EF4-FFF2-40B4-BE49-F238E27FC236}">
                <a16:creationId xmlns:a16="http://schemas.microsoft.com/office/drawing/2014/main" id="{6E51D0B9-3C87-114F-FD79-211E57B354FB}"/>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8" name="Tijdelijke aanduiding voor voettekst 7">
            <a:extLst>
              <a:ext uri="{FF2B5EF4-FFF2-40B4-BE49-F238E27FC236}">
                <a16:creationId xmlns:a16="http://schemas.microsoft.com/office/drawing/2014/main" id="{66F12A16-081D-0893-1E58-836603B53936}"/>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A13D8D14-A85D-D9EB-4BBB-655CF84EB214}"/>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379877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C0EB45-DD2B-CEDD-BABC-0FED2DD149E1}"/>
              </a:ext>
            </a:extLst>
          </p:cNvPr>
          <p:cNvSpPr>
            <a:spLocks noGrp="1"/>
          </p:cNvSpPr>
          <p:nvPr>
            <p:ph type="title"/>
          </p:nvPr>
        </p:nvSpPr>
        <p:spPr/>
        <p:txBody>
          <a:bodyPr/>
          <a:lstStyle/>
          <a:p>
            <a:r>
              <a:rPr lang="nl-NL"/>
              <a:t>Klik om stijl te bewerken</a:t>
            </a:r>
            <a:endParaRPr lang="en-US"/>
          </a:p>
        </p:txBody>
      </p:sp>
      <p:sp>
        <p:nvSpPr>
          <p:cNvPr id="3" name="Tijdelijke aanduiding voor datum 2">
            <a:extLst>
              <a:ext uri="{FF2B5EF4-FFF2-40B4-BE49-F238E27FC236}">
                <a16:creationId xmlns:a16="http://schemas.microsoft.com/office/drawing/2014/main" id="{F7501204-2853-4465-0E0B-0D261D4D837E}"/>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4" name="Tijdelijke aanduiding voor voettekst 3">
            <a:extLst>
              <a:ext uri="{FF2B5EF4-FFF2-40B4-BE49-F238E27FC236}">
                <a16:creationId xmlns:a16="http://schemas.microsoft.com/office/drawing/2014/main" id="{14063615-F625-8B54-4A89-1295A5582BD7}"/>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FED23373-E4EC-9787-AA96-055E7469A231}"/>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204298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2C6F861-6DAD-B8F7-7FF1-E40E31817759}"/>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3" name="Tijdelijke aanduiding voor voettekst 2">
            <a:extLst>
              <a:ext uri="{FF2B5EF4-FFF2-40B4-BE49-F238E27FC236}">
                <a16:creationId xmlns:a16="http://schemas.microsoft.com/office/drawing/2014/main" id="{E888AEC2-BE4E-739A-D399-E2A63A96F8D5}"/>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2ED9DB69-1FF8-FDA4-3479-D87ACB03CFAB}"/>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33903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E28FF-8A99-81AC-5DBA-B83BA02DD29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9380AEB1-C920-E1DD-E8BB-9B6F637707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a:extLst>
              <a:ext uri="{FF2B5EF4-FFF2-40B4-BE49-F238E27FC236}">
                <a16:creationId xmlns:a16="http://schemas.microsoft.com/office/drawing/2014/main" id="{93B66CDD-7155-6483-707D-7DBB8BA31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9ED334A-A98C-7B4B-12FF-71CDC689A6E1}"/>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6" name="Tijdelijke aanduiding voor voettekst 5">
            <a:extLst>
              <a:ext uri="{FF2B5EF4-FFF2-40B4-BE49-F238E27FC236}">
                <a16:creationId xmlns:a16="http://schemas.microsoft.com/office/drawing/2014/main" id="{E80C00CC-CFE4-8366-BFE4-9677170BB5B9}"/>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4C011A17-B3BA-CE25-7BD4-84730428E295}"/>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26846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3570DA-AC66-C3F9-4E20-F27B0AFAD26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a:p>
        </p:txBody>
      </p:sp>
      <p:sp>
        <p:nvSpPr>
          <p:cNvPr id="3" name="Tijdelijke aanduiding voor afbeelding 2">
            <a:extLst>
              <a:ext uri="{FF2B5EF4-FFF2-40B4-BE49-F238E27FC236}">
                <a16:creationId xmlns:a16="http://schemas.microsoft.com/office/drawing/2014/main" id="{7FAA9078-7355-7E31-D10F-9D23981EA0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a:extLst>
              <a:ext uri="{FF2B5EF4-FFF2-40B4-BE49-F238E27FC236}">
                <a16:creationId xmlns:a16="http://schemas.microsoft.com/office/drawing/2014/main" id="{A556CC1F-5E6E-D06D-AB41-2032710DE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4901AA2-B520-E419-FA6C-02D2CA8B7EFC}"/>
              </a:ext>
            </a:extLst>
          </p:cNvPr>
          <p:cNvSpPr>
            <a:spLocks noGrp="1"/>
          </p:cNvSpPr>
          <p:nvPr>
            <p:ph type="dt" sz="half" idx="10"/>
          </p:nvPr>
        </p:nvSpPr>
        <p:spPr/>
        <p:txBody>
          <a:bodyPr/>
          <a:lstStyle/>
          <a:p>
            <a:fld id="{7508DEB0-EA2D-4DEE-A679-3D25D1A4599F}" type="datetimeFigureOut">
              <a:rPr lang="en-US" smtClean="0"/>
              <a:t>8/19/2023</a:t>
            </a:fld>
            <a:endParaRPr lang="en-US"/>
          </a:p>
        </p:txBody>
      </p:sp>
      <p:sp>
        <p:nvSpPr>
          <p:cNvPr id="6" name="Tijdelijke aanduiding voor voettekst 5">
            <a:extLst>
              <a:ext uri="{FF2B5EF4-FFF2-40B4-BE49-F238E27FC236}">
                <a16:creationId xmlns:a16="http://schemas.microsoft.com/office/drawing/2014/main" id="{198E48D7-C647-2A83-21BD-C031999ACF15}"/>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B6C59140-DEB6-AA34-3AF5-E71603FCD6F7}"/>
              </a:ext>
            </a:extLst>
          </p:cNvPr>
          <p:cNvSpPr>
            <a:spLocks noGrp="1"/>
          </p:cNvSpPr>
          <p:nvPr>
            <p:ph type="sldNum" sz="quarter" idx="12"/>
          </p:nvPr>
        </p:nvSpPr>
        <p:spPr/>
        <p:txBody>
          <a:bodyPr/>
          <a:lstStyle/>
          <a:p>
            <a:fld id="{CDE70FAD-6AA8-4544-9D62-13DED20DF042}" type="slidenum">
              <a:rPr lang="en-US" smtClean="0"/>
              <a:t>‹nr.›</a:t>
            </a:fld>
            <a:endParaRPr lang="en-US"/>
          </a:p>
        </p:txBody>
      </p:sp>
    </p:spTree>
    <p:extLst>
      <p:ext uri="{BB962C8B-B14F-4D97-AF65-F5344CB8AC3E}">
        <p14:creationId xmlns:p14="http://schemas.microsoft.com/office/powerpoint/2010/main" val="107532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0" t="87000"/>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334DFDF-8959-9EC8-198E-C918817D78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7DC8557E-F3F0-E195-14B7-2354365DCF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00BDF4B6-D58F-B205-FB06-9587CA392D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8DEB0-EA2D-4DEE-A679-3D25D1A4599F}" type="datetimeFigureOut">
              <a:rPr lang="en-US" smtClean="0"/>
              <a:t>8/19/2023</a:t>
            </a:fld>
            <a:endParaRPr lang="en-US"/>
          </a:p>
        </p:txBody>
      </p:sp>
      <p:sp>
        <p:nvSpPr>
          <p:cNvPr id="5" name="Tijdelijke aanduiding voor voettekst 4">
            <a:extLst>
              <a:ext uri="{FF2B5EF4-FFF2-40B4-BE49-F238E27FC236}">
                <a16:creationId xmlns:a16="http://schemas.microsoft.com/office/drawing/2014/main" id="{044D0C5A-DFC4-71EF-A752-55165FE638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1E8F49A0-66E6-A715-717A-CE97EADDD0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70FAD-6AA8-4544-9D62-13DED20DF042}" type="slidenum">
              <a:rPr lang="en-US" smtClean="0"/>
              <a:t>‹nr.›</a:t>
            </a:fld>
            <a:endParaRPr lang="en-US"/>
          </a:p>
        </p:txBody>
      </p:sp>
    </p:spTree>
    <p:extLst>
      <p:ext uri="{BB962C8B-B14F-4D97-AF65-F5344CB8AC3E}">
        <p14:creationId xmlns:p14="http://schemas.microsoft.com/office/powerpoint/2010/main" val="3280823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2965CC-EE25-3871-7C6D-ED365A8B8903}"/>
              </a:ext>
            </a:extLst>
          </p:cNvPr>
          <p:cNvSpPr>
            <a:spLocks noGrp="1"/>
          </p:cNvSpPr>
          <p:nvPr>
            <p:ph type="ctrTitle"/>
          </p:nvPr>
        </p:nvSpPr>
        <p:spPr/>
        <p:txBody>
          <a:bodyPr>
            <a:normAutofit fontScale="90000"/>
          </a:bodyPr>
          <a:lstStyle/>
          <a:p>
            <a:r>
              <a:rPr lang="en-US" sz="4900" dirty="0"/>
              <a:t>ICCF Congress 2023</a:t>
            </a:r>
            <a:br>
              <a:rPr lang="en-US" dirty="0"/>
            </a:br>
            <a:br>
              <a:rPr lang="en-US" dirty="0"/>
            </a:br>
            <a:r>
              <a:rPr lang="en-US" dirty="0"/>
              <a:t>ICGA Chess Tournaments Valencia 2023</a:t>
            </a:r>
          </a:p>
        </p:txBody>
      </p:sp>
      <p:sp>
        <p:nvSpPr>
          <p:cNvPr id="3" name="Ondertitel 2">
            <a:extLst>
              <a:ext uri="{FF2B5EF4-FFF2-40B4-BE49-F238E27FC236}">
                <a16:creationId xmlns:a16="http://schemas.microsoft.com/office/drawing/2014/main" id="{E0A22685-293E-4A91-C374-EC5C9F2E7CE4}"/>
              </a:ext>
            </a:extLst>
          </p:cNvPr>
          <p:cNvSpPr>
            <a:spLocks noGrp="1"/>
          </p:cNvSpPr>
          <p:nvPr>
            <p:ph type="subTitle" idx="1"/>
          </p:nvPr>
        </p:nvSpPr>
        <p:spPr>
          <a:xfrm>
            <a:off x="1198880" y="3596640"/>
            <a:ext cx="9469120" cy="1661160"/>
          </a:xfrm>
        </p:spPr>
        <p:txBody>
          <a:bodyPr/>
          <a:lstStyle/>
          <a:p>
            <a:r>
              <a:rPr lang="en-US" dirty="0"/>
              <a:t>Richard Pijl</a:t>
            </a:r>
          </a:p>
        </p:txBody>
      </p:sp>
    </p:spTree>
    <p:extLst>
      <p:ext uri="{BB962C8B-B14F-4D97-AF65-F5344CB8AC3E}">
        <p14:creationId xmlns:p14="http://schemas.microsoft.com/office/powerpoint/2010/main" val="1048862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normAutofit/>
          </a:bodyPr>
          <a:lstStyle/>
          <a:p>
            <a:r>
              <a:rPr lang="en-US" sz="4000" dirty="0"/>
              <a:t>World Computer Chess Championship - Results</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a:xfrm>
            <a:off x="838200" y="3995433"/>
            <a:ext cx="10515600" cy="2181529"/>
          </a:xfrm>
        </p:spPr>
        <p:txBody>
          <a:bodyPr/>
          <a:lstStyle/>
          <a:p>
            <a:pPr marL="0" indent="0">
              <a:buNone/>
            </a:pPr>
            <a:r>
              <a:rPr lang="en-US" dirty="0" err="1"/>
              <a:t>Arasan</a:t>
            </a:r>
            <a:r>
              <a:rPr lang="en-US" dirty="0"/>
              <a:t> ran on the weakest hardware (32 vs 184 cores for Fritz)</a:t>
            </a:r>
          </a:p>
          <a:p>
            <a:pPr marL="0" indent="0">
              <a:buNone/>
            </a:pPr>
            <a:r>
              <a:rPr lang="en-US" dirty="0"/>
              <a:t>Still difficult to beat it, requires creativity in book-line selection</a:t>
            </a:r>
          </a:p>
        </p:txBody>
      </p:sp>
      <p:pic>
        <p:nvPicPr>
          <p:cNvPr id="5" name="Afbeelding 4">
            <a:extLst>
              <a:ext uri="{FF2B5EF4-FFF2-40B4-BE49-F238E27FC236}">
                <a16:creationId xmlns:a16="http://schemas.microsoft.com/office/drawing/2014/main" id="{9197D14A-4E03-4D8A-71B6-3013F3E12693}"/>
              </a:ext>
            </a:extLst>
          </p:cNvPr>
          <p:cNvPicPr>
            <a:picLocks noChangeAspect="1"/>
          </p:cNvPicPr>
          <p:nvPr/>
        </p:nvPicPr>
        <p:blipFill>
          <a:blip r:embed="rId3"/>
          <a:stretch>
            <a:fillRect/>
          </a:stretch>
        </p:blipFill>
        <p:spPr>
          <a:xfrm>
            <a:off x="838200" y="1690688"/>
            <a:ext cx="5591955" cy="2162477"/>
          </a:xfrm>
          <a:prstGeom prst="rect">
            <a:avLst/>
          </a:prstGeom>
        </p:spPr>
      </p:pic>
    </p:spTree>
    <p:extLst>
      <p:ext uri="{BB962C8B-B14F-4D97-AF65-F5344CB8AC3E}">
        <p14:creationId xmlns:p14="http://schemas.microsoft.com/office/powerpoint/2010/main" val="312820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normAutofit/>
          </a:bodyPr>
          <a:lstStyle/>
          <a:p>
            <a:r>
              <a:rPr lang="en-US" sz="4000" dirty="0"/>
              <a:t>Game Position Fritz - </a:t>
            </a:r>
            <a:r>
              <a:rPr lang="en-US" sz="4000" dirty="0" err="1"/>
              <a:t>Stoofvlees</a:t>
            </a:r>
            <a:endParaRPr lang="en-US" sz="4000" dirty="0"/>
          </a:p>
        </p:txBody>
      </p:sp>
      <p:sp>
        <p:nvSpPr>
          <p:cNvPr id="7" name="Tijdelijke aanduiding voor inhoud 6">
            <a:extLst>
              <a:ext uri="{FF2B5EF4-FFF2-40B4-BE49-F238E27FC236}">
                <a16:creationId xmlns:a16="http://schemas.microsoft.com/office/drawing/2014/main" id="{04FC4146-B58D-7686-D207-B042D85F3A62}"/>
              </a:ext>
            </a:extLst>
          </p:cNvPr>
          <p:cNvSpPr>
            <a:spLocks noGrp="1"/>
          </p:cNvSpPr>
          <p:nvPr>
            <p:ph idx="1"/>
          </p:nvPr>
        </p:nvSpPr>
        <p:spPr>
          <a:xfrm>
            <a:off x="5372158" y="1825625"/>
            <a:ext cx="5981641" cy="4351338"/>
          </a:xfrm>
        </p:spPr>
        <p:txBody>
          <a:bodyPr/>
          <a:lstStyle/>
          <a:p>
            <a:pPr marL="0" indent="0">
              <a:buNone/>
            </a:pPr>
            <a:r>
              <a:rPr lang="en-US" dirty="0"/>
              <a:t>Last move by Fritz: 20.Nh2</a:t>
            </a:r>
          </a:p>
          <a:p>
            <a:pPr marL="0" indent="0">
              <a:buNone/>
            </a:pPr>
            <a:r>
              <a:rPr lang="en-US" dirty="0" err="1"/>
              <a:t>Stoofvlees</a:t>
            </a:r>
            <a:r>
              <a:rPr lang="en-US" dirty="0"/>
              <a:t> responded 20..Rxf2!?</a:t>
            </a:r>
          </a:p>
          <a:p>
            <a:pPr marL="0" indent="0">
              <a:buNone/>
            </a:pPr>
            <a:r>
              <a:rPr lang="en-US" dirty="0"/>
              <a:t>Very complicated play and very entertaining.</a:t>
            </a:r>
          </a:p>
          <a:p>
            <a:pPr marL="0" indent="0">
              <a:buNone/>
            </a:pPr>
            <a:endParaRPr lang="en-US" dirty="0"/>
          </a:p>
          <a:p>
            <a:pPr marL="0" indent="0">
              <a:buNone/>
            </a:pPr>
            <a:r>
              <a:rPr lang="en-US" dirty="0"/>
              <a:t>But only if you do not look at the engine scores</a:t>
            </a:r>
          </a:p>
          <a:p>
            <a:pPr marL="0" indent="0">
              <a:buNone/>
            </a:pPr>
            <a:r>
              <a:rPr lang="en-US" dirty="0"/>
              <a:t>https://youtu.be/qqVU6aSF8I0</a:t>
            </a:r>
          </a:p>
        </p:txBody>
      </p:sp>
      <p:pic>
        <p:nvPicPr>
          <p:cNvPr id="9" name="Afbeelding 8">
            <a:extLst>
              <a:ext uri="{FF2B5EF4-FFF2-40B4-BE49-F238E27FC236}">
                <a16:creationId xmlns:a16="http://schemas.microsoft.com/office/drawing/2014/main" id="{5EEB7038-E1A6-CBCE-48B9-19D906F9BF34}"/>
              </a:ext>
            </a:extLst>
          </p:cNvPr>
          <p:cNvPicPr>
            <a:picLocks noChangeAspect="1"/>
          </p:cNvPicPr>
          <p:nvPr/>
        </p:nvPicPr>
        <p:blipFill>
          <a:blip r:embed="rId3"/>
          <a:stretch>
            <a:fillRect/>
          </a:stretch>
        </p:blipFill>
        <p:spPr>
          <a:xfrm>
            <a:off x="0" y="1641967"/>
            <a:ext cx="5372159" cy="5216033"/>
          </a:xfrm>
          <a:prstGeom prst="rect">
            <a:avLst/>
          </a:prstGeom>
        </p:spPr>
      </p:pic>
    </p:spTree>
    <p:extLst>
      <p:ext uri="{BB962C8B-B14F-4D97-AF65-F5344CB8AC3E}">
        <p14:creationId xmlns:p14="http://schemas.microsoft.com/office/powerpoint/2010/main" val="114708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 calcmode="lin" valueType="num">
                                      <p:cBhvr additive="base">
                                        <p:cTn id="3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normAutofit/>
          </a:bodyPr>
          <a:lstStyle/>
          <a:p>
            <a:r>
              <a:rPr lang="en-US" sz="3600" dirty="0"/>
              <a:t>World Computer Speed Chess Championship - Results</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a:xfrm>
            <a:off x="838200" y="4273063"/>
            <a:ext cx="10515600" cy="2219812"/>
          </a:xfrm>
        </p:spPr>
        <p:txBody>
          <a:bodyPr>
            <a:normAutofit lnSpcReduction="10000"/>
          </a:bodyPr>
          <a:lstStyle/>
          <a:p>
            <a:pPr marL="0" indent="0">
              <a:buNone/>
            </a:pPr>
            <a:r>
              <a:rPr lang="en-US" dirty="0"/>
              <a:t>Tournament rules did not foresee in this situation.</a:t>
            </a:r>
          </a:p>
          <a:p>
            <a:pPr marL="0" indent="0">
              <a:buNone/>
            </a:pPr>
            <a:r>
              <a:rPr lang="en-US" dirty="0"/>
              <a:t>It was decided to add another cycle of 3 2-game rounds but considering this a playoff: With preset positions</a:t>
            </a:r>
          </a:p>
          <a:p>
            <a:pPr marL="0" indent="0">
              <a:buNone/>
            </a:pPr>
            <a:r>
              <a:rPr lang="en-US" dirty="0"/>
              <a:t>Position randomly selected from set of sealed envelopes</a:t>
            </a:r>
          </a:p>
          <a:p>
            <a:pPr marL="0" indent="0">
              <a:buNone/>
            </a:pPr>
            <a:r>
              <a:rPr lang="en-US" dirty="0"/>
              <a:t>3 different positions used</a:t>
            </a:r>
          </a:p>
        </p:txBody>
      </p:sp>
      <p:pic>
        <p:nvPicPr>
          <p:cNvPr id="6" name="Afbeelding 5">
            <a:extLst>
              <a:ext uri="{FF2B5EF4-FFF2-40B4-BE49-F238E27FC236}">
                <a16:creationId xmlns:a16="http://schemas.microsoft.com/office/drawing/2014/main" id="{DF3373CF-8E84-7AA7-7C07-E32AD6401BE0}"/>
              </a:ext>
            </a:extLst>
          </p:cNvPr>
          <p:cNvPicPr>
            <a:picLocks noChangeAspect="1"/>
          </p:cNvPicPr>
          <p:nvPr/>
        </p:nvPicPr>
        <p:blipFill>
          <a:blip r:embed="rId3"/>
          <a:stretch>
            <a:fillRect/>
          </a:stretch>
        </p:blipFill>
        <p:spPr>
          <a:xfrm>
            <a:off x="3827584" y="1690688"/>
            <a:ext cx="5464723" cy="2327872"/>
          </a:xfrm>
          <a:prstGeom prst="rect">
            <a:avLst/>
          </a:prstGeom>
        </p:spPr>
      </p:pic>
      <p:sp>
        <p:nvSpPr>
          <p:cNvPr id="7" name="Tekstvak 6">
            <a:extLst>
              <a:ext uri="{FF2B5EF4-FFF2-40B4-BE49-F238E27FC236}">
                <a16:creationId xmlns:a16="http://schemas.microsoft.com/office/drawing/2014/main" id="{A4B23CBE-B437-08AB-9040-0F9F3866AEE4}"/>
              </a:ext>
            </a:extLst>
          </p:cNvPr>
          <p:cNvSpPr txBox="1"/>
          <p:nvPr/>
        </p:nvSpPr>
        <p:spPr>
          <a:xfrm>
            <a:off x="838200" y="1690688"/>
            <a:ext cx="4331677" cy="523220"/>
          </a:xfrm>
          <a:prstGeom prst="rect">
            <a:avLst/>
          </a:prstGeom>
          <a:noFill/>
        </p:spPr>
        <p:txBody>
          <a:bodyPr wrap="square" rtlCol="0">
            <a:spAutoFit/>
          </a:bodyPr>
          <a:lstStyle/>
          <a:p>
            <a:r>
              <a:rPr lang="en-US" sz="2800" dirty="0"/>
              <a:t>After 12 rounds:</a:t>
            </a:r>
          </a:p>
        </p:txBody>
      </p:sp>
    </p:spTree>
    <p:extLst>
      <p:ext uri="{BB962C8B-B14F-4D97-AF65-F5344CB8AC3E}">
        <p14:creationId xmlns:p14="http://schemas.microsoft.com/office/powerpoint/2010/main" val="3976211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normAutofit/>
          </a:bodyPr>
          <a:lstStyle/>
          <a:p>
            <a:r>
              <a:rPr lang="en-US" sz="3600" dirty="0"/>
              <a:t>World Computer Speed Chess Championship - Results</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a:xfrm>
            <a:off x="838200" y="4273063"/>
            <a:ext cx="10515600" cy="2219812"/>
          </a:xfrm>
        </p:spPr>
        <p:txBody>
          <a:bodyPr>
            <a:normAutofit/>
          </a:bodyPr>
          <a:lstStyle/>
          <a:p>
            <a:pPr marL="0" indent="0">
              <a:buNone/>
            </a:pPr>
            <a:r>
              <a:rPr lang="en-US" dirty="0"/>
              <a:t>Conclusion: </a:t>
            </a:r>
          </a:p>
          <a:p>
            <a:r>
              <a:rPr lang="en-US" dirty="0"/>
              <a:t>More decisive games</a:t>
            </a:r>
          </a:p>
          <a:p>
            <a:r>
              <a:rPr lang="en-US" dirty="0"/>
              <a:t>Games were unbalanced longer, even when still ending in a draw</a:t>
            </a:r>
          </a:p>
        </p:txBody>
      </p:sp>
      <p:pic>
        <p:nvPicPr>
          <p:cNvPr id="5" name="Afbeelding 4">
            <a:extLst>
              <a:ext uri="{FF2B5EF4-FFF2-40B4-BE49-F238E27FC236}">
                <a16:creationId xmlns:a16="http://schemas.microsoft.com/office/drawing/2014/main" id="{816B9687-1640-C0F1-FA83-97710F7445FC}"/>
              </a:ext>
            </a:extLst>
          </p:cNvPr>
          <p:cNvPicPr>
            <a:picLocks noChangeAspect="1"/>
          </p:cNvPicPr>
          <p:nvPr/>
        </p:nvPicPr>
        <p:blipFill>
          <a:blip r:embed="rId3"/>
          <a:stretch>
            <a:fillRect/>
          </a:stretch>
        </p:blipFill>
        <p:spPr>
          <a:xfrm>
            <a:off x="838200" y="1690688"/>
            <a:ext cx="6735621" cy="2038411"/>
          </a:xfrm>
          <a:prstGeom prst="rect">
            <a:avLst/>
          </a:prstGeom>
        </p:spPr>
      </p:pic>
    </p:spTree>
    <p:extLst>
      <p:ext uri="{BB962C8B-B14F-4D97-AF65-F5344CB8AC3E}">
        <p14:creationId xmlns:p14="http://schemas.microsoft.com/office/powerpoint/2010/main" val="74249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normAutofit/>
          </a:bodyPr>
          <a:lstStyle/>
          <a:p>
            <a:r>
              <a:rPr lang="en-US" sz="4000" dirty="0"/>
              <a:t>Observations in the 2023 Tournament in Valencia</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p:txBody>
          <a:bodyPr/>
          <a:lstStyle/>
          <a:p>
            <a:r>
              <a:rPr lang="en-US" dirty="0"/>
              <a:t>Playing main lines is a draw</a:t>
            </a:r>
          </a:p>
          <a:p>
            <a:r>
              <a:rPr lang="en-US" dirty="0"/>
              <a:t>Playing tricky lines probably still is a draw, but may deliver the occasional win</a:t>
            </a:r>
          </a:p>
          <a:p>
            <a:r>
              <a:rPr lang="en-US" dirty="0"/>
              <a:t>Using slightly off-set positions makes computer chess interesting again. </a:t>
            </a:r>
          </a:p>
          <a:p>
            <a:pPr>
              <a:buFontTx/>
              <a:buChar char="-"/>
            </a:pPr>
            <a:endParaRPr lang="en-US" dirty="0"/>
          </a:p>
        </p:txBody>
      </p:sp>
    </p:spTree>
    <p:extLst>
      <p:ext uri="{BB962C8B-B14F-4D97-AF65-F5344CB8AC3E}">
        <p14:creationId xmlns:p14="http://schemas.microsoft.com/office/powerpoint/2010/main" val="63096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lstStyle/>
          <a:p>
            <a:r>
              <a:rPr lang="en-US" dirty="0"/>
              <a:t>Introducing me</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p:txBody>
          <a:bodyPr/>
          <a:lstStyle/>
          <a:p>
            <a:r>
              <a:rPr lang="en-US" dirty="0"/>
              <a:t>56 years old, living in Belgium, married and three daughters</a:t>
            </a:r>
          </a:p>
          <a:p>
            <a:r>
              <a:rPr lang="en-US" dirty="0"/>
              <a:t>Playing OTB chess since childhood</a:t>
            </a:r>
          </a:p>
          <a:p>
            <a:r>
              <a:rPr lang="en-US" dirty="0"/>
              <a:t>Playing Correspondence chess at different organizations, at ICCF since 2015. Currently holding CCM title.</a:t>
            </a:r>
          </a:p>
          <a:p>
            <a:r>
              <a:rPr lang="en-US" dirty="0"/>
              <a:t>Author of the computer chess program The Baron</a:t>
            </a:r>
          </a:p>
        </p:txBody>
      </p:sp>
    </p:spTree>
    <p:extLst>
      <p:ext uri="{BB962C8B-B14F-4D97-AF65-F5344CB8AC3E}">
        <p14:creationId xmlns:p14="http://schemas.microsoft.com/office/powerpoint/2010/main" val="74899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lstStyle/>
          <a:p>
            <a:r>
              <a:rPr lang="en-US" dirty="0"/>
              <a:t>What is the ICGA</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p:txBody>
          <a:bodyPr/>
          <a:lstStyle/>
          <a:p>
            <a:pPr marL="0" indent="0">
              <a:buNone/>
            </a:pPr>
            <a:r>
              <a:rPr lang="en-US" b="0" i="0" dirty="0">
                <a:solidFill>
                  <a:srgbClr val="333333"/>
                </a:solidFill>
                <a:effectLst/>
                <a:latin typeface="Helvetica Neue"/>
              </a:rPr>
              <a:t>To advance the state of the art in artificial intelligence as demonstrated using games</a:t>
            </a:r>
          </a:p>
          <a:p>
            <a:r>
              <a:rPr lang="en-US" dirty="0">
                <a:solidFill>
                  <a:srgbClr val="333333"/>
                </a:solidFill>
                <a:latin typeface="Helvetica Neue"/>
              </a:rPr>
              <a:t>ICGA Journal</a:t>
            </a:r>
          </a:p>
          <a:p>
            <a:r>
              <a:rPr lang="en-US" dirty="0">
                <a:solidFill>
                  <a:srgbClr val="333333"/>
                </a:solidFill>
                <a:latin typeface="Helvetica Neue"/>
              </a:rPr>
              <a:t>Conference ‘Advances in Computer Games’</a:t>
            </a:r>
          </a:p>
          <a:p>
            <a:r>
              <a:rPr lang="en-US" dirty="0">
                <a:solidFill>
                  <a:srgbClr val="333333"/>
                </a:solidFill>
                <a:latin typeface="Helvetica Neue"/>
              </a:rPr>
              <a:t>Conference ‘Computers and Games’</a:t>
            </a:r>
          </a:p>
          <a:p>
            <a:r>
              <a:rPr lang="en-US" dirty="0">
                <a:solidFill>
                  <a:srgbClr val="333333"/>
                </a:solidFill>
                <a:latin typeface="Helvetica Neue"/>
              </a:rPr>
              <a:t>Computer Olympiad</a:t>
            </a:r>
          </a:p>
          <a:p>
            <a:r>
              <a:rPr lang="en-US" dirty="0">
                <a:solidFill>
                  <a:srgbClr val="333333"/>
                </a:solidFill>
                <a:latin typeface="Helvetica Neue"/>
              </a:rPr>
              <a:t>World Computer Chess Championship</a:t>
            </a:r>
            <a:endParaRPr lang="en-US" dirty="0"/>
          </a:p>
        </p:txBody>
      </p:sp>
    </p:spTree>
    <p:extLst>
      <p:ext uri="{BB962C8B-B14F-4D97-AF65-F5344CB8AC3E}">
        <p14:creationId xmlns:p14="http://schemas.microsoft.com/office/powerpoint/2010/main" val="62580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lstStyle/>
          <a:p>
            <a:r>
              <a:rPr lang="en-US" dirty="0"/>
              <a:t>What are the ICGA Chess Tournaments</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p:txBody>
          <a:bodyPr/>
          <a:lstStyle/>
          <a:p>
            <a:pPr marL="0" indent="0">
              <a:buNone/>
            </a:pPr>
            <a:r>
              <a:rPr lang="en-US" dirty="0"/>
              <a:t>There are three Chess Tournaments, only open to authors of original chess programs:</a:t>
            </a:r>
          </a:p>
          <a:p>
            <a:r>
              <a:rPr lang="en-US" dirty="0"/>
              <a:t>World Computer Chess Championship</a:t>
            </a:r>
            <a:br>
              <a:rPr lang="en-US" dirty="0"/>
            </a:br>
            <a:r>
              <a:rPr lang="en-US" dirty="0"/>
              <a:t>Open Hardware</a:t>
            </a:r>
          </a:p>
          <a:p>
            <a:r>
              <a:rPr lang="en-US" dirty="0"/>
              <a:t>World Chess Software Championship</a:t>
            </a:r>
            <a:br>
              <a:rPr lang="en-US" dirty="0"/>
            </a:br>
            <a:r>
              <a:rPr lang="en-US" dirty="0"/>
              <a:t>Identical hardware platforms (AMD Ryzen 7 3700x (8 cores))</a:t>
            </a:r>
          </a:p>
          <a:p>
            <a:r>
              <a:rPr lang="en-US" dirty="0"/>
              <a:t>World Computer Speed Chess Championship</a:t>
            </a:r>
            <a:br>
              <a:rPr lang="en-US" dirty="0"/>
            </a:br>
            <a:r>
              <a:rPr lang="en-US" dirty="0"/>
              <a:t>Open Hardware, short time control</a:t>
            </a:r>
          </a:p>
        </p:txBody>
      </p:sp>
    </p:spTree>
    <p:extLst>
      <p:ext uri="{BB962C8B-B14F-4D97-AF65-F5344CB8AC3E}">
        <p14:creationId xmlns:p14="http://schemas.microsoft.com/office/powerpoint/2010/main" val="143729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lstStyle/>
          <a:p>
            <a:r>
              <a:rPr lang="en-US" dirty="0"/>
              <a:t>Who are the participants in 2023</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a:xfrm>
            <a:off x="838200" y="1825625"/>
            <a:ext cx="5257800" cy="4351338"/>
          </a:xfrm>
        </p:spPr>
        <p:txBody>
          <a:bodyPr/>
          <a:lstStyle/>
          <a:p>
            <a:r>
              <a:rPr lang="en-US" dirty="0" err="1"/>
              <a:t>Arasan</a:t>
            </a:r>
            <a:r>
              <a:rPr lang="en-US" dirty="0"/>
              <a:t>, by Jon Dart</a:t>
            </a:r>
          </a:p>
          <a:p>
            <a:r>
              <a:rPr lang="en-US" dirty="0"/>
              <a:t>Jonny, by Johannes </a:t>
            </a:r>
            <a:r>
              <a:rPr lang="en-US" dirty="0" err="1"/>
              <a:t>Zwanzger</a:t>
            </a:r>
            <a:endParaRPr lang="en-US" dirty="0"/>
          </a:p>
          <a:p>
            <a:r>
              <a:rPr lang="en-US" dirty="0"/>
              <a:t>Fritz, by Frank Schneider (Ginkgo)</a:t>
            </a:r>
          </a:p>
          <a:p>
            <a:r>
              <a:rPr lang="en-US" dirty="0" err="1"/>
              <a:t>Stoofvlees</a:t>
            </a:r>
            <a:r>
              <a:rPr lang="en-US" dirty="0"/>
              <a:t>, by Gian-Carlo </a:t>
            </a:r>
            <a:r>
              <a:rPr lang="en-US" dirty="0" err="1"/>
              <a:t>Pascutto</a:t>
            </a:r>
            <a:r>
              <a:rPr lang="en-US" dirty="0"/>
              <a:t> (Deep </a:t>
            </a:r>
            <a:r>
              <a:rPr lang="en-US" dirty="0" err="1"/>
              <a:t>Sjeng</a:t>
            </a:r>
            <a:r>
              <a:rPr lang="en-US" dirty="0"/>
              <a:t>/Leela Go)</a:t>
            </a:r>
          </a:p>
        </p:txBody>
      </p:sp>
      <p:sp>
        <p:nvSpPr>
          <p:cNvPr id="4" name="Tijdelijke aanduiding voor inhoud 2">
            <a:extLst>
              <a:ext uri="{FF2B5EF4-FFF2-40B4-BE49-F238E27FC236}">
                <a16:creationId xmlns:a16="http://schemas.microsoft.com/office/drawing/2014/main" id="{66A9B3CF-C32A-3D82-51B3-7E91BB113BD5}"/>
              </a:ext>
            </a:extLst>
          </p:cNvPr>
          <p:cNvSpPr txBox="1">
            <a:spLocks/>
          </p:cNvSpPr>
          <p:nvPr/>
        </p:nvSpPr>
        <p:spPr>
          <a:xfrm>
            <a:off x="6424246"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AMD </a:t>
            </a:r>
            <a:r>
              <a:rPr lang="en-US" dirty="0" err="1"/>
              <a:t>Threadripper</a:t>
            </a:r>
            <a:r>
              <a:rPr lang="en-US" dirty="0"/>
              <a:t> 32 cores</a:t>
            </a:r>
          </a:p>
          <a:p>
            <a:pPr marL="0" indent="0">
              <a:buNone/>
            </a:pPr>
            <a:r>
              <a:rPr lang="en-US" dirty="0"/>
              <a:t>100 x AMD EPYC (32 cores)</a:t>
            </a:r>
          </a:p>
          <a:p>
            <a:pPr marL="0" indent="0">
              <a:buNone/>
            </a:pPr>
            <a:r>
              <a:rPr lang="en-US" dirty="0"/>
              <a:t>AMD EPYC 2x 96 cores, 1.5TB RAM</a:t>
            </a:r>
          </a:p>
          <a:p>
            <a:pPr marL="0" indent="0">
              <a:buNone/>
            </a:pPr>
            <a:r>
              <a:rPr lang="en-US" dirty="0"/>
              <a:t>AMD </a:t>
            </a:r>
            <a:r>
              <a:rPr lang="en-US" dirty="0" err="1"/>
              <a:t>Threadripper</a:t>
            </a:r>
            <a:r>
              <a:rPr lang="en-US" dirty="0"/>
              <a:t> 1x64 cores, 4x </a:t>
            </a:r>
            <a:r>
              <a:rPr lang="en-US" dirty="0" err="1"/>
              <a:t>nVidia</a:t>
            </a:r>
            <a:r>
              <a:rPr lang="en-US" dirty="0"/>
              <a:t> RTX 4090</a:t>
            </a:r>
          </a:p>
        </p:txBody>
      </p:sp>
    </p:spTree>
    <p:extLst>
      <p:ext uri="{BB962C8B-B14F-4D97-AF65-F5344CB8AC3E}">
        <p14:creationId xmlns:p14="http://schemas.microsoft.com/office/powerpoint/2010/main" val="154778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lstStyle/>
          <a:p>
            <a:r>
              <a:rPr lang="en-US" dirty="0"/>
              <a:t>Findings from the 2022 Tournament in Vienna</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p:txBody>
          <a:bodyPr/>
          <a:lstStyle/>
          <a:p>
            <a:r>
              <a:rPr lang="en-US" dirty="0"/>
              <a:t>The Draw rate is becoming very high among the top programs</a:t>
            </a:r>
          </a:p>
          <a:p>
            <a:r>
              <a:rPr lang="en-US" dirty="0"/>
              <a:t>Playoff matches are not very useful due to the draw rate</a:t>
            </a:r>
          </a:p>
          <a:p>
            <a:r>
              <a:rPr lang="en-US" dirty="0"/>
              <a:t>Armageddon games are a win for black.</a:t>
            </a:r>
          </a:p>
          <a:p>
            <a:pPr>
              <a:buFontTx/>
              <a:buChar char="-"/>
            </a:pPr>
            <a:endParaRPr lang="en-US" dirty="0"/>
          </a:p>
        </p:txBody>
      </p:sp>
    </p:spTree>
    <p:extLst>
      <p:ext uri="{BB962C8B-B14F-4D97-AF65-F5344CB8AC3E}">
        <p14:creationId xmlns:p14="http://schemas.microsoft.com/office/powerpoint/2010/main" val="4097780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lstStyle/>
          <a:p>
            <a:r>
              <a:rPr lang="en-US" dirty="0"/>
              <a:t>Experiences in other tournaments - TCEC</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p:txBody>
          <a:bodyPr/>
          <a:lstStyle/>
          <a:p>
            <a:pPr marL="0" indent="0">
              <a:buNone/>
            </a:pPr>
            <a:r>
              <a:rPr lang="en-US" dirty="0"/>
              <a:t>TCEC (‘</a:t>
            </a:r>
            <a:r>
              <a:rPr lang="en-US" dirty="0" err="1"/>
              <a:t>Thoresen</a:t>
            </a:r>
            <a:r>
              <a:rPr lang="en-US" dirty="0"/>
              <a:t> Chess Engine Competition’ or ‘Top Chess Engine Championship’) </a:t>
            </a:r>
          </a:p>
          <a:p>
            <a:pPr marL="0" indent="0">
              <a:buNone/>
            </a:pPr>
            <a:r>
              <a:rPr lang="en-US" dirty="0"/>
              <a:t>Plays without book and learning features but with pre-set positions, initially to prevent repeated games</a:t>
            </a:r>
          </a:p>
          <a:p>
            <a:pPr marL="0" indent="0">
              <a:buNone/>
            </a:pPr>
            <a:r>
              <a:rPr lang="en-US" dirty="0"/>
              <a:t>Matthew Sadler in NIC Yearbook 141:</a:t>
            </a:r>
          </a:p>
          <a:p>
            <a:pPr marL="457200" lvl="1" indent="0">
              <a:buNone/>
            </a:pPr>
            <a:r>
              <a:rPr lang="en-US" dirty="0">
                <a:latin typeface="Congenial SemiBold" panose="020F0502020204030204" pitchFamily="2" charset="0"/>
                <a:cs typeface="Aldhabi" panose="020F0502020204030204" pitchFamily="2" charset="-78"/>
              </a:rPr>
              <a:t>‘A match between Leela and Stockfish from the normal starting position would most likely end in 100 draws’</a:t>
            </a:r>
          </a:p>
        </p:txBody>
      </p:sp>
    </p:spTree>
    <p:extLst>
      <p:ext uri="{BB962C8B-B14F-4D97-AF65-F5344CB8AC3E}">
        <p14:creationId xmlns:p14="http://schemas.microsoft.com/office/powerpoint/2010/main" val="164399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lstStyle/>
          <a:p>
            <a:r>
              <a:rPr lang="en-US" dirty="0"/>
              <a:t>Changes in the 2023 Tournament in Valencia</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p:txBody>
          <a:bodyPr/>
          <a:lstStyle/>
          <a:p>
            <a:r>
              <a:rPr lang="en-US" dirty="0"/>
              <a:t>Reduce the time control to play double the rounds</a:t>
            </a:r>
          </a:p>
          <a:p>
            <a:r>
              <a:rPr lang="en-US" dirty="0"/>
              <a:t>In Playoffs for first place use pre-set positions</a:t>
            </a:r>
          </a:p>
          <a:p>
            <a:pPr>
              <a:buFontTx/>
              <a:buChar char="-"/>
            </a:pPr>
            <a:endParaRPr lang="en-US" dirty="0"/>
          </a:p>
        </p:txBody>
      </p:sp>
    </p:spTree>
    <p:extLst>
      <p:ext uri="{BB962C8B-B14F-4D97-AF65-F5344CB8AC3E}">
        <p14:creationId xmlns:p14="http://schemas.microsoft.com/office/powerpoint/2010/main" val="2566896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18099-2ED1-7D84-DAFC-5E741478BE8B}"/>
              </a:ext>
            </a:extLst>
          </p:cNvPr>
          <p:cNvSpPr>
            <a:spLocks noGrp="1"/>
          </p:cNvSpPr>
          <p:nvPr>
            <p:ph type="title"/>
          </p:nvPr>
        </p:nvSpPr>
        <p:spPr/>
        <p:txBody>
          <a:bodyPr>
            <a:normAutofit/>
          </a:bodyPr>
          <a:lstStyle/>
          <a:p>
            <a:r>
              <a:rPr lang="en-US" sz="4000" dirty="0"/>
              <a:t>World Chess Software Championship - Results</a:t>
            </a:r>
          </a:p>
        </p:txBody>
      </p:sp>
      <p:sp>
        <p:nvSpPr>
          <p:cNvPr id="3" name="Tijdelijke aanduiding voor inhoud 2">
            <a:extLst>
              <a:ext uri="{FF2B5EF4-FFF2-40B4-BE49-F238E27FC236}">
                <a16:creationId xmlns:a16="http://schemas.microsoft.com/office/drawing/2014/main" id="{087CC4CA-4103-7496-FF8B-37F681975A54}"/>
              </a:ext>
            </a:extLst>
          </p:cNvPr>
          <p:cNvSpPr>
            <a:spLocks noGrp="1"/>
          </p:cNvSpPr>
          <p:nvPr>
            <p:ph idx="1"/>
          </p:nvPr>
        </p:nvSpPr>
        <p:spPr>
          <a:xfrm>
            <a:off x="838200" y="3995433"/>
            <a:ext cx="10515600" cy="2181529"/>
          </a:xfrm>
        </p:spPr>
        <p:txBody>
          <a:bodyPr/>
          <a:lstStyle/>
          <a:p>
            <a:pPr marL="0" indent="0">
              <a:buNone/>
            </a:pPr>
            <a:r>
              <a:rPr lang="en-US" dirty="0"/>
              <a:t>The </a:t>
            </a:r>
            <a:r>
              <a:rPr lang="en-US" dirty="0" err="1"/>
              <a:t>Stoofvlees</a:t>
            </a:r>
            <a:r>
              <a:rPr lang="en-US" dirty="0"/>
              <a:t> operator (Erdogan </a:t>
            </a:r>
            <a:r>
              <a:rPr lang="en-US" dirty="0" err="1"/>
              <a:t>Günes</a:t>
            </a:r>
            <a:r>
              <a:rPr lang="en-US" dirty="0"/>
              <a:t>) chose sidelines to attempt to win with black (Caro-Kan and Dutch)</a:t>
            </a:r>
          </a:p>
          <a:p>
            <a:pPr marL="0" indent="0">
              <a:buNone/>
            </a:pPr>
            <a:r>
              <a:rPr lang="en-US" dirty="0" err="1"/>
              <a:t>Stoofvlees</a:t>
            </a:r>
            <a:r>
              <a:rPr lang="en-US" dirty="0"/>
              <a:t> requires a good GPU make the best of its neural network.</a:t>
            </a:r>
          </a:p>
        </p:txBody>
      </p:sp>
      <p:pic>
        <p:nvPicPr>
          <p:cNvPr id="7" name="Afbeelding 6">
            <a:extLst>
              <a:ext uri="{FF2B5EF4-FFF2-40B4-BE49-F238E27FC236}">
                <a16:creationId xmlns:a16="http://schemas.microsoft.com/office/drawing/2014/main" id="{EF8CA2D1-1473-DBC7-FA85-8E1D9D9320F5}"/>
              </a:ext>
            </a:extLst>
          </p:cNvPr>
          <p:cNvPicPr>
            <a:picLocks noChangeAspect="1"/>
          </p:cNvPicPr>
          <p:nvPr/>
        </p:nvPicPr>
        <p:blipFill>
          <a:blip r:embed="rId3"/>
          <a:stretch>
            <a:fillRect/>
          </a:stretch>
        </p:blipFill>
        <p:spPr>
          <a:xfrm>
            <a:off x="838200" y="1690688"/>
            <a:ext cx="5582429" cy="2181529"/>
          </a:xfrm>
          <a:prstGeom prst="rect">
            <a:avLst/>
          </a:prstGeom>
        </p:spPr>
      </p:pic>
    </p:spTree>
    <p:extLst>
      <p:ext uri="{BB962C8B-B14F-4D97-AF65-F5344CB8AC3E}">
        <p14:creationId xmlns:p14="http://schemas.microsoft.com/office/powerpoint/2010/main" val="90989628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1474</Words>
  <Application>Microsoft Office PowerPoint</Application>
  <PresentationFormat>Breedbeeld</PresentationFormat>
  <Paragraphs>142</Paragraphs>
  <Slides>14</Slides>
  <Notes>14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Calibri Light</vt:lpstr>
      <vt:lpstr>Congenial SemiBold</vt:lpstr>
      <vt:lpstr>Helvetica Neue</vt:lpstr>
      <vt:lpstr>Kantoorthema</vt:lpstr>
      <vt:lpstr>ICCF Congress 2023  ICGA Chess Tournaments Valencia 2023</vt:lpstr>
      <vt:lpstr>Introducing me</vt:lpstr>
      <vt:lpstr>What is the ICGA</vt:lpstr>
      <vt:lpstr>What are the ICGA Chess Tournaments</vt:lpstr>
      <vt:lpstr>Who are the participants in 2023</vt:lpstr>
      <vt:lpstr>Findings from the 2022 Tournament in Vienna</vt:lpstr>
      <vt:lpstr>Experiences in other tournaments - TCEC</vt:lpstr>
      <vt:lpstr>Changes in the 2023 Tournament in Valencia</vt:lpstr>
      <vt:lpstr>World Chess Software Championship - Results</vt:lpstr>
      <vt:lpstr>World Computer Chess Championship - Results</vt:lpstr>
      <vt:lpstr>Game Position Fritz - Stoofvlees</vt:lpstr>
      <vt:lpstr>World Computer Speed Chess Championship - Results</vt:lpstr>
      <vt:lpstr>World Computer Speed Chess Championship - Results</vt:lpstr>
      <vt:lpstr>Observations in the 2023 Tournament in Valencia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Richard Pijl</dc:creator>
  <cp:lastModifiedBy>Jaap van den Herik</cp:lastModifiedBy>
  <cp:revision>3</cp:revision>
  <dcterms:created xsi:type="dcterms:W3CDTF">2023-07-23T17:29:36Z</dcterms:created>
  <dcterms:modified xsi:type="dcterms:W3CDTF">2023-08-19T06:12:05Z</dcterms:modified>
</cp:coreProperties>
</file>